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031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83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888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90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24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266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18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376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33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482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49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81451-30C4-4E5A-BA6D-BC7401233FD6}" type="datetimeFigureOut">
              <a:rPr lang="fr-FR" smtClean="0"/>
              <a:t>24/10/2017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F4FD0-F3B8-472E-BB9E-FB040E0A14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77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Measuring</a:t>
            </a:r>
            <a:r>
              <a:rPr lang="fr-FR" dirty="0" smtClean="0"/>
              <a:t> </a:t>
            </a:r>
            <a:r>
              <a:rPr lang="fr-FR" dirty="0" err="1" smtClean="0"/>
              <a:t>problematic</a:t>
            </a:r>
            <a:r>
              <a:rPr lang="fr-FR" dirty="0" smtClean="0"/>
              <a:t> use in the </a:t>
            </a:r>
            <a:r>
              <a:rPr lang="fr-FR" dirty="0" err="1" smtClean="0"/>
              <a:t>general</a:t>
            </a:r>
            <a:r>
              <a:rPr lang="fr-FR" dirty="0" smtClean="0"/>
              <a:t> population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02493"/>
          </a:xfrm>
        </p:spPr>
        <p:txBody>
          <a:bodyPr/>
          <a:lstStyle/>
          <a:p>
            <a:r>
              <a:rPr lang="fr-FR" dirty="0"/>
              <a:t>C</a:t>
            </a:r>
            <a:r>
              <a:rPr lang="fr-FR" dirty="0" smtClean="0"/>
              <a:t>onception, use and future of the Cannabis abuse screening test (CAST)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598064" y="4546363"/>
            <a:ext cx="9069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Stéphane Legleye</a:t>
            </a:r>
          </a:p>
          <a:p>
            <a:r>
              <a:rPr lang="fr-FR" dirty="0" smtClean="0"/>
              <a:t>CESP, Inserm, Villejuif, France</a:t>
            </a:r>
          </a:p>
        </p:txBody>
      </p:sp>
    </p:spTree>
    <p:extLst>
      <p:ext uri="{BB962C8B-B14F-4D97-AF65-F5344CB8AC3E}">
        <p14:creationId xmlns:p14="http://schemas.microsoft.com/office/powerpoint/2010/main" val="1920349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Thresholds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DSM-5, </a:t>
            </a:r>
            <a:r>
              <a:rPr lang="fr-FR" dirty="0" err="1" smtClean="0"/>
              <a:t>assessed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M-CIDI, </a:t>
            </a:r>
          </a:p>
          <a:p>
            <a:pPr lvl="1"/>
            <a:r>
              <a:rPr lang="fr-FR" dirty="0" smtClean="0"/>
              <a:t>2014 General population </a:t>
            </a:r>
            <a:r>
              <a:rPr lang="fr-FR" dirty="0" err="1" smtClean="0"/>
              <a:t>survey</a:t>
            </a:r>
            <a:r>
              <a:rPr lang="fr-FR" dirty="0" smtClean="0"/>
              <a:t> in France (</a:t>
            </a:r>
            <a:r>
              <a:rPr lang="fr-FR" dirty="0" err="1" smtClean="0"/>
              <a:t>random</a:t>
            </a:r>
            <a:r>
              <a:rPr lang="fr-FR" dirty="0" smtClean="0"/>
              <a:t>, </a:t>
            </a:r>
            <a:r>
              <a:rPr lang="fr-FR" dirty="0" err="1" smtClean="0"/>
              <a:t>telephone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Age 15-64, n=1351 </a:t>
            </a:r>
            <a:r>
              <a:rPr lang="fr-FR" dirty="0" err="1" smtClean="0"/>
              <a:t>past-year</a:t>
            </a:r>
            <a:r>
              <a:rPr lang="fr-FR" dirty="0" smtClean="0"/>
              <a:t> cannabis </a:t>
            </a:r>
            <a:r>
              <a:rPr lang="fr-FR" dirty="0" err="1" smtClean="0"/>
              <a:t>users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Moderate</a:t>
            </a:r>
            <a:r>
              <a:rPr lang="fr-FR" dirty="0" smtClean="0"/>
              <a:t>/</a:t>
            </a:r>
            <a:r>
              <a:rPr lang="fr-FR" dirty="0" err="1" smtClean="0"/>
              <a:t>severe</a:t>
            </a:r>
            <a:r>
              <a:rPr lang="fr-FR" dirty="0" smtClean="0"/>
              <a:t> CUD	: 5+</a:t>
            </a:r>
            <a:r>
              <a:rPr lang="fr-FR" dirty="0"/>
              <a:t>	</a:t>
            </a:r>
            <a:r>
              <a:rPr lang="fr-FR" dirty="0" smtClean="0"/>
              <a:t>	Se=78%, </a:t>
            </a:r>
            <a:r>
              <a:rPr lang="fr-FR" dirty="0" err="1" smtClean="0"/>
              <a:t>Sp</a:t>
            </a:r>
            <a:r>
              <a:rPr lang="fr-FR" dirty="0" smtClean="0"/>
              <a:t>=80%</a:t>
            </a:r>
          </a:p>
          <a:p>
            <a:r>
              <a:rPr lang="fr-FR" dirty="0" err="1" smtClean="0"/>
              <a:t>Severe</a:t>
            </a:r>
            <a:r>
              <a:rPr lang="fr-FR" dirty="0" smtClean="0"/>
              <a:t> CUD		: 7+</a:t>
            </a:r>
            <a:r>
              <a:rPr lang="fr-FR" dirty="0"/>
              <a:t>	</a:t>
            </a:r>
            <a:r>
              <a:rPr lang="fr-FR" dirty="0" smtClean="0"/>
              <a:t>	Se=86%, </a:t>
            </a:r>
            <a:r>
              <a:rPr lang="fr-FR" dirty="0" err="1" smtClean="0"/>
              <a:t>Sp</a:t>
            </a:r>
            <a:r>
              <a:rPr lang="fr-FR" dirty="0" smtClean="0"/>
              <a:t>=87%</a:t>
            </a:r>
          </a:p>
          <a:p>
            <a:endParaRPr lang="fr-FR" dirty="0" smtClean="0"/>
          </a:p>
          <a:p>
            <a:r>
              <a:rPr lang="fr-FR" dirty="0" err="1" smtClean="0"/>
              <a:t>Almost</a:t>
            </a:r>
            <a:r>
              <a:rPr lang="fr-FR" dirty="0" smtClean="0"/>
              <a:t> </a:t>
            </a:r>
            <a:r>
              <a:rPr lang="fr-FR" dirty="0" err="1" smtClean="0"/>
              <a:t>identical</a:t>
            </a:r>
            <a:r>
              <a:rPr lang="fr-FR" dirty="0" smtClean="0"/>
              <a:t> </a:t>
            </a:r>
            <a:r>
              <a:rPr lang="fr-FR" dirty="0" err="1" smtClean="0"/>
              <a:t>thresholds</a:t>
            </a:r>
            <a:r>
              <a:rPr lang="fr-FR" dirty="0" smtClean="0"/>
              <a:t> in adolescents (France, </a:t>
            </a:r>
            <a:r>
              <a:rPr lang="fr-FR" dirty="0" err="1" smtClean="0"/>
              <a:t>Italy</a:t>
            </a:r>
            <a:r>
              <a:rPr lang="fr-FR" dirty="0" smtClean="0"/>
              <a:t>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3139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Comparing</a:t>
            </a:r>
            <a:r>
              <a:rPr lang="fr-FR" dirty="0" smtClean="0"/>
              <a:t> populations: </a:t>
            </a:r>
            <a:r>
              <a:rPr lang="fr-FR" sz="3600" dirty="0" err="1" smtClean="0"/>
              <a:t>age</a:t>
            </a:r>
            <a:r>
              <a:rPr lang="fr-FR" sz="3600" dirty="0" smtClean="0"/>
              <a:t> invariance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Age invariance: (</a:t>
            </a:r>
            <a:r>
              <a:rPr lang="fr-FR" dirty="0" err="1" smtClean="0"/>
              <a:t>Sznitman</a:t>
            </a:r>
            <a:r>
              <a:rPr lang="fr-FR" dirty="0" smtClean="0"/>
              <a:t>, 2016): 18-40 </a:t>
            </a:r>
            <a:r>
              <a:rPr lang="fr-FR" dirty="0" err="1" smtClean="0"/>
              <a:t>y.o</a:t>
            </a:r>
            <a:r>
              <a:rPr lang="fr-FR" dirty="0" smtClean="0"/>
              <a:t>. (18-24, 25-29, 30-40)</a:t>
            </a:r>
          </a:p>
          <a:p>
            <a:pPr lvl="1"/>
            <a:r>
              <a:rPr lang="fr-FR" dirty="0" smtClean="0"/>
              <a:t>N=1316, not </a:t>
            </a:r>
            <a:r>
              <a:rPr lang="fr-FR" dirty="0" err="1" smtClean="0"/>
              <a:t>probabilistic</a:t>
            </a:r>
            <a:r>
              <a:rPr lang="fr-FR" dirty="0" smtClean="0"/>
              <a:t>, no </a:t>
            </a:r>
            <a:r>
              <a:rPr lang="fr-FR" dirty="0" err="1" smtClean="0"/>
              <a:t>weighting</a:t>
            </a:r>
            <a:r>
              <a:rPr lang="fr-FR" dirty="0" smtClean="0"/>
              <a:t>, </a:t>
            </a:r>
            <a:r>
              <a:rPr lang="fr-FR" dirty="0" err="1" smtClean="0"/>
              <a:t>continuous</a:t>
            </a:r>
            <a:r>
              <a:rPr lang="fr-FR" dirty="0" smtClean="0"/>
              <a:t> </a:t>
            </a:r>
            <a:r>
              <a:rPr lang="fr-FR" dirty="0" err="1" smtClean="0"/>
              <a:t>encoding</a:t>
            </a:r>
            <a:endParaRPr lang="fr-FR" dirty="0" smtClean="0"/>
          </a:p>
          <a:p>
            <a:pPr lvl="1"/>
            <a:r>
              <a:rPr lang="fr-FR" dirty="0" smtClean="0"/>
              <a:t>F1: partial invariance: </a:t>
            </a:r>
            <a:r>
              <a:rPr lang="fr-FR" dirty="0" err="1" smtClean="0"/>
              <a:t>correlations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factor scores are </a:t>
            </a:r>
            <a:r>
              <a:rPr lang="fr-FR" dirty="0" err="1" smtClean="0"/>
              <a:t>similar</a:t>
            </a:r>
            <a:r>
              <a:rPr lang="fr-FR" dirty="0" smtClean="0"/>
              <a:t> </a:t>
            </a:r>
            <a:r>
              <a:rPr lang="fr-FR" dirty="0" err="1" smtClean="0"/>
              <a:t>across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 groups</a:t>
            </a:r>
          </a:p>
          <a:p>
            <a:pPr lvl="1"/>
            <a:r>
              <a:rPr lang="fr-FR" dirty="0" smtClean="0"/>
              <a:t>F2: </a:t>
            </a:r>
            <a:r>
              <a:rPr lang="fr-FR" dirty="0" err="1" smtClean="0"/>
              <a:t>scalar</a:t>
            </a:r>
            <a:r>
              <a:rPr lang="fr-FR" dirty="0" smtClean="0"/>
              <a:t> invariance: </a:t>
            </a:r>
            <a:r>
              <a:rPr lang="fr-FR" dirty="0" err="1" smtClean="0"/>
              <a:t>means</a:t>
            </a:r>
            <a:r>
              <a:rPr lang="fr-FR" dirty="0" smtClean="0"/>
              <a:t> of factor score are </a:t>
            </a:r>
            <a:r>
              <a:rPr lang="fr-FR" dirty="0" err="1" smtClean="0"/>
              <a:t>similar</a:t>
            </a:r>
            <a:r>
              <a:rPr lang="fr-FR" dirty="0" smtClean="0"/>
              <a:t> </a:t>
            </a:r>
            <a:r>
              <a:rPr lang="fr-FR" dirty="0" err="1" smtClean="0"/>
              <a:t>across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r>
              <a:rPr lang="fr-FR" dirty="0" smtClean="0"/>
              <a:t> groups</a:t>
            </a:r>
          </a:p>
          <a:p>
            <a:r>
              <a:rPr lang="fr-FR" dirty="0" smtClean="0"/>
              <a:t>Age invariance: (Legleye and Rouquette, </a:t>
            </a:r>
            <a:r>
              <a:rPr lang="fr-FR" dirty="0" err="1" smtClean="0"/>
              <a:t>submitted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N=1351, 15-64 </a:t>
            </a:r>
            <a:r>
              <a:rPr lang="fr-FR" dirty="0" err="1" smtClean="0"/>
              <a:t>years</a:t>
            </a:r>
            <a:r>
              <a:rPr lang="fr-FR" dirty="0" smtClean="0"/>
              <a:t> </a:t>
            </a:r>
            <a:r>
              <a:rPr lang="fr-FR" dirty="0" err="1" smtClean="0"/>
              <a:t>old</a:t>
            </a:r>
            <a:r>
              <a:rPr lang="fr-FR" dirty="0" smtClean="0"/>
              <a:t>, </a:t>
            </a:r>
            <a:r>
              <a:rPr lang="fr-FR" dirty="0" err="1" smtClean="0"/>
              <a:t>probabilistic</a:t>
            </a:r>
            <a:r>
              <a:rPr lang="fr-FR" dirty="0" smtClean="0"/>
              <a:t>, </a:t>
            </a:r>
            <a:r>
              <a:rPr lang="fr-FR" dirty="0" err="1" smtClean="0"/>
              <a:t>weighted</a:t>
            </a:r>
            <a:r>
              <a:rPr lang="fr-FR" dirty="0" smtClean="0"/>
              <a:t>, </a:t>
            </a:r>
            <a:r>
              <a:rPr lang="fr-FR" dirty="0" err="1" smtClean="0"/>
              <a:t>categorical</a:t>
            </a:r>
            <a:r>
              <a:rPr lang="fr-FR" dirty="0" smtClean="0"/>
              <a:t> </a:t>
            </a:r>
            <a:r>
              <a:rPr lang="fr-FR" dirty="0" err="1" smtClean="0"/>
              <a:t>encoding</a:t>
            </a:r>
            <a:endParaRPr lang="fr-FR" dirty="0" smtClean="0"/>
          </a:p>
          <a:p>
            <a:pPr lvl="1"/>
            <a:r>
              <a:rPr lang="fr-FR" dirty="0" smtClean="0"/>
              <a:t>F1: partial invariance, due to C2 « smoking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alone</a:t>
            </a:r>
            <a:r>
              <a:rPr lang="fr-FR" dirty="0" smtClean="0"/>
              <a:t> »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more </a:t>
            </a:r>
            <a:r>
              <a:rPr lang="fr-FR" dirty="0" err="1" smtClean="0"/>
              <a:t>frequent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age</a:t>
            </a:r>
            <a:endParaRPr lang="fr-FR" dirty="0" smtClean="0"/>
          </a:p>
          <a:p>
            <a:pPr lvl="1"/>
            <a:r>
              <a:rPr lang="fr-FR" dirty="0" smtClean="0"/>
              <a:t>F2: </a:t>
            </a:r>
            <a:r>
              <a:rPr lang="fr-FR" dirty="0" err="1" smtClean="0"/>
              <a:t>scalar</a:t>
            </a:r>
            <a:r>
              <a:rPr lang="fr-FR" dirty="0" smtClean="0"/>
              <a:t> invariance</a:t>
            </a:r>
          </a:p>
          <a:p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47914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Comparing</a:t>
            </a:r>
            <a:r>
              <a:rPr lang="fr-FR" dirty="0" smtClean="0"/>
              <a:t> populations: </a:t>
            </a:r>
            <a:r>
              <a:rPr lang="fr-FR" sz="3600" dirty="0" err="1" smtClean="0"/>
              <a:t>gender</a:t>
            </a:r>
            <a:r>
              <a:rPr lang="fr-FR" sz="3600" dirty="0" smtClean="0"/>
              <a:t> invariance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Preliminary</a:t>
            </a:r>
            <a:r>
              <a:rPr lang="fr-FR" dirty="0" smtClean="0"/>
              <a:t> analyses </a:t>
            </a:r>
            <a:r>
              <a:rPr lang="fr-FR" dirty="0" err="1" smtClean="0"/>
              <a:t>suggest</a:t>
            </a:r>
            <a:r>
              <a:rPr lang="fr-FR" dirty="0" smtClean="0"/>
              <a:t> no variation in structure and </a:t>
            </a:r>
            <a:r>
              <a:rPr lang="fr-FR" dirty="0" err="1" smtClean="0"/>
              <a:t>thresholds</a:t>
            </a:r>
            <a:r>
              <a:rPr lang="fr-FR" dirty="0" smtClean="0"/>
              <a:t> by </a:t>
            </a:r>
            <a:r>
              <a:rPr lang="fr-FR" dirty="0" err="1" smtClean="0"/>
              <a:t>gender</a:t>
            </a:r>
            <a:endParaRPr lang="fr-FR" dirty="0"/>
          </a:p>
          <a:p>
            <a:r>
              <a:rPr lang="fr-FR" dirty="0" smtClean="0"/>
              <a:t>Complete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still</a:t>
            </a:r>
            <a:r>
              <a:rPr lang="fr-FR" dirty="0" smtClean="0"/>
              <a:t> has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conducted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0875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Comparing</a:t>
            </a:r>
            <a:r>
              <a:rPr lang="fr-FR" dirty="0" smtClean="0"/>
              <a:t> populations: </a:t>
            </a:r>
            <a:r>
              <a:rPr lang="fr-FR" sz="3600" dirty="0" smtClean="0"/>
              <a:t>countries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The CAST </a:t>
            </a:r>
            <a:r>
              <a:rPr lang="fr-FR" dirty="0" err="1" smtClean="0"/>
              <a:t>was</a:t>
            </a:r>
            <a:r>
              <a:rPr lang="fr-FR" dirty="0" smtClean="0"/>
              <a:t> an </a:t>
            </a:r>
            <a:r>
              <a:rPr lang="fr-FR" dirty="0" err="1" smtClean="0"/>
              <a:t>optional</a:t>
            </a:r>
            <a:r>
              <a:rPr lang="fr-FR" dirty="0" smtClean="0"/>
              <a:t> module in </a:t>
            </a:r>
            <a:r>
              <a:rPr lang="fr-FR" dirty="0" err="1" smtClean="0"/>
              <a:t>European</a:t>
            </a:r>
            <a:r>
              <a:rPr lang="fr-FR" dirty="0" smtClean="0"/>
              <a:t> </a:t>
            </a:r>
            <a:r>
              <a:rPr lang="fr-FR" dirty="0" err="1" smtClean="0"/>
              <a:t>school</a:t>
            </a:r>
            <a:r>
              <a:rPr lang="fr-FR" dirty="0" smtClean="0"/>
              <a:t> </a:t>
            </a:r>
            <a:r>
              <a:rPr lang="fr-FR" dirty="0" err="1" smtClean="0"/>
              <a:t>survey</a:t>
            </a:r>
            <a:r>
              <a:rPr lang="fr-FR" dirty="0" smtClean="0"/>
              <a:t> </a:t>
            </a:r>
            <a:r>
              <a:rPr lang="fr-FR" dirty="0" err="1" smtClean="0"/>
              <a:t>project</a:t>
            </a:r>
            <a:r>
              <a:rPr lang="fr-FR" dirty="0" smtClean="0"/>
              <a:t> (ESPAD) in 2007, 2011 and 2015.</a:t>
            </a:r>
          </a:p>
          <a:p>
            <a:r>
              <a:rPr lang="fr-FR" dirty="0" smtClean="0"/>
              <a:t>It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a </a:t>
            </a:r>
            <a:r>
              <a:rPr lang="fr-FR" dirty="0" err="1" smtClean="0"/>
              <a:t>mandatory</a:t>
            </a:r>
            <a:r>
              <a:rPr lang="fr-FR" dirty="0" smtClean="0"/>
              <a:t> module in the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waves</a:t>
            </a:r>
            <a:endParaRPr lang="fr-FR" dirty="0" smtClean="0"/>
          </a:p>
          <a:p>
            <a:r>
              <a:rPr lang="fr-FR" dirty="0" err="1" smtClean="0"/>
              <a:t>Preliminary</a:t>
            </a:r>
            <a:r>
              <a:rPr lang="fr-FR" dirty="0" smtClean="0"/>
              <a:t> </a:t>
            </a:r>
            <a:r>
              <a:rPr lang="fr-FR" dirty="0" err="1" smtClean="0"/>
              <a:t>results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multigroup</a:t>
            </a:r>
            <a:r>
              <a:rPr lang="fr-FR" dirty="0" smtClean="0"/>
              <a:t> Principal component analyses and </a:t>
            </a:r>
            <a:r>
              <a:rPr lang="fr-FR" dirty="0" err="1" smtClean="0"/>
              <a:t>Partical</a:t>
            </a:r>
            <a:r>
              <a:rPr lang="fr-FR" dirty="0" smtClean="0"/>
              <a:t> least squares </a:t>
            </a:r>
            <a:r>
              <a:rPr lang="fr-FR" dirty="0" err="1" smtClean="0"/>
              <a:t>regressions</a:t>
            </a:r>
            <a:r>
              <a:rPr lang="fr-FR" dirty="0" smtClean="0"/>
              <a:t> in 13 countries: </a:t>
            </a:r>
            <a:r>
              <a:rPr lang="fr-FR" sz="2400" dirty="0" smtClean="0"/>
              <a:t>(Legleye </a:t>
            </a:r>
            <a:r>
              <a:rPr lang="fr-FR" sz="2400" dirty="0" err="1" smtClean="0"/>
              <a:t>Eslami</a:t>
            </a:r>
            <a:r>
              <a:rPr lang="fr-FR" sz="2400" dirty="0" smtClean="0"/>
              <a:t>, </a:t>
            </a:r>
            <a:r>
              <a:rPr lang="fr-FR" sz="2400" dirty="0" err="1" smtClean="0"/>
              <a:t>Bougeard</a:t>
            </a:r>
            <a:r>
              <a:rPr lang="fr-FR" sz="2400" dirty="0" smtClean="0"/>
              <a:t>, 2016)</a:t>
            </a:r>
            <a:endParaRPr lang="fr-FR" dirty="0" smtClean="0"/>
          </a:p>
          <a:p>
            <a:pPr lvl="1"/>
            <a:r>
              <a:rPr lang="fr-FR" dirty="0" smtClean="0"/>
              <a:t>Common PCA structure and country-</a:t>
            </a:r>
            <a:r>
              <a:rPr lang="fr-FR" dirty="0" err="1" smtClean="0"/>
              <a:t>specific</a:t>
            </a:r>
            <a:r>
              <a:rPr lang="fr-FR" dirty="0" smtClean="0"/>
              <a:t> structures are </a:t>
            </a:r>
            <a:r>
              <a:rPr lang="fr-FR" dirty="0" err="1" smtClean="0"/>
              <a:t>very</a:t>
            </a:r>
            <a:r>
              <a:rPr lang="fr-FR" dirty="0" smtClean="0"/>
              <a:t> close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>
                <a:solidFill>
                  <a:srgbClr val="FF0000"/>
                </a:solidFill>
              </a:rPr>
              <a:t>BUT</a:t>
            </a:r>
            <a:r>
              <a:rPr lang="fr-FR" dirty="0" smtClean="0"/>
              <a:t> </a:t>
            </a:r>
            <a:r>
              <a:rPr lang="fr-FR" dirty="0" err="1" smtClean="0"/>
              <a:t>complete</a:t>
            </a:r>
            <a:r>
              <a:rPr lang="fr-FR" dirty="0" smtClean="0"/>
              <a:t>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confirmatory</a:t>
            </a:r>
            <a:r>
              <a:rPr lang="fr-FR" dirty="0" smtClean="0"/>
              <a:t> </a:t>
            </a:r>
            <a:r>
              <a:rPr lang="fr-FR" dirty="0" err="1" smtClean="0"/>
              <a:t>analysis</a:t>
            </a:r>
            <a:r>
              <a:rPr lang="fr-FR" dirty="0" smtClean="0"/>
              <a:t> has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done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0840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35355" cy="1325563"/>
          </a:xfrm>
        </p:spPr>
        <p:txBody>
          <a:bodyPr/>
          <a:lstStyle/>
          <a:p>
            <a:r>
              <a:rPr lang="fr-FR" dirty="0" err="1" smtClean="0"/>
              <a:t>Similarity</a:t>
            </a:r>
            <a:r>
              <a:rPr lang="fr-FR" dirty="0" smtClean="0"/>
              <a:t> of ESPAD countries (2011):</a:t>
            </a:r>
            <a:r>
              <a:rPr lang="fr-FR" sz="3600" dirty="0" smtClean="0"/>
              <a:t> </a:t>
            </a:r>
            <a:br>
              <a:rPr lang="fr-FR" sz="3600" dirty="0" smtClean="0"/>
            </a:br>
            <a:r>
              <a:rPr lang="fr-FR" sz="3600" dirty="0" err="1" smtClean="0"/>
              <a:t>multigroup</a:t>
            </a:r>
            <a:r>
              <a:rPr lang="fr-FR" sz="3600" dirty="0" smtClean="0"/>
              <a:t> PCA 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0" t="10028" r="4944" b="5112"/>
          <a:stretch>
            <a:fillRect/>
          </a:stretch>
        </p:blipFill>
        <p:spPr bwMode="auto">
          <a:xfrm>
            <a:off x="2784475" y="1690688"/>
            <a:ext cx="6623050" cy="4775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8161234" y="6084606"/>
            <a:ext cx="3777241" cy="381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Legleye, </a:t>
            </a:r>
            <a:r>
              <a:rPr lang="fr-FR" dirty="0" err="1" smtClean="0"/>
              <a:t>Eslami</a:t>
            </a:r>
            <a:r>
              <a:rPr lang="fr-FR" dirty="0" smtClean="0"/>
              <a:t>, </a:t>
            </a:r>
            <a:r>
              <a:rPr lang="fr-FR" dirty="0" err="1" smtClean="0"/>
              <a:t>Bougeard</a:t>
            </a:r>
            <a:r>
              <a:rPr lang="fr-FR" dirty="0" smtClean="0"/>
              <a:t>,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7442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CAST and the DSM:</a:t>
            </a:r>
            <a:r>
              <a:rPr lang="fr-FR" sz="3600" dirty="0" smtClean="0"/>
              <a:t> multiple factor </a:t>
            </a:r>
            <a:r>
              <a:rPr lang="fr-FR" sz="3600" dirty="0" err="1" smtClean="0"/>
              <a:t>analysis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 smtClean="0"/>
              <a:t>Communalities</a:t>
            </a:r>
            <a:r>
              <a:rPr lang="fr-FR" dirty="0" smtClean="0"/>
              <a:t> and </a:t>
            </a:r>
            <a:r>
              <a:rPr lang="fr-FR" dirty="0" err="1" smtClean="0"/>
              <a:t>discrepancies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the CAST and the DSM-5</a:t>
            </a:r>
          </a:p>
          <a:p>
            <a:pPr lvl="1"/>
            <a:r>
              <a:rPr lang="fr-FR" dirty="0" smtClean="0"/>
              <a:t>GPS 2014, n=1351, </a:t>
            </a:r>
            <a:r>
              <a:rPr lang="fr-FR" dirty="0" err="1" smtClean="0"/>
              <a:t>age</a:t>
            </a:r>
            <a:r>
              <a:rPr lang="fr-FR" dirty="0" smtClean="0"/>
              <a:t> 15-64, DSM-5 </a:t>
            </a:r>
            <a:r>
              <a:rPr lang="fr-FR" dirty="0" err="1" smtClean="0"/>
              <a:t>assessed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M-CIDI</a:t>
            </a:r>
          </a:p>
          <a:p>
            <a:pPr lvl="1"/>
            <a:r>
              <a:rPr lang="fr-FR" dirty="0" smtClean="0"/>
              <a:t>Multiple factor </a:t>
            </a:r>
            <a:r>
              <a:rPr lang="fr-FR" dirty="0" err="1" smtClean="0"/>
              <a:t>analysis</a:t>
            </a:r>
            <a:endParaRPr lang="fr-FR" dirty="0" smtClean="0"/>
          </a:p>
          <a:p>
            <a:pPr lvl="2"/>
            <a:r>
              <a:rPr lang="fr-FR" dirty="0" err="1" smtClean="0"/>
              <a:t>Aims</a:t>
            </a:r>
            <a:r>
              <a:rPr lang="fr-FR" dirty="0" smtClean="0"/>
              <a:t> at </a:t>
            </a:r>
            <a:r>
              <a:rPr lang="fr-FR" dirty="0" err="1" smtClean="0"/>
              <a:t>estimating</a:t>
            </a:r>
            <a:r>
              <a:rPr lang="fr-FR" dirty="0" smtClean="0"/>
              <a:t> and </a:t>
            </a:r>
            <a:r>
              <a:rPr lang="fr-FR" dirty="0" err="1" smtClean="0"/>
              <a:t>showing</a:t>
            </a:r>
            <a:r>
              <a:rPr lang="fr-FR" dirty="0" smtClean="0"/>
              <a:t> the </a:t>
            </a:r>
            <a:r>
              <a:rPr lang="fr-FR" dirty="0" err="1" smtClean="0"/>
              <a:t>communalities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the instruments</a:t>
            </a:r>
          </a:p>
          <a:p>
            <a:pPr lvl="2"/>
            <a:r>
              <a:rPr lang="fr-FR" dirty="0" err="1" smtClean="0"/>
              <a:t>Categorical</a:t>
            </a:r>
            <a:r>
              <a:rPr lang="fr-FR" dirty="0" smtClean="0"/>
              <a:t> </a:t>
            </a:r>
            <a:r>
              <a:rPr lang="fr-FR" dirty="0" err="1" smtClean="0"/>
              <a:t>encoding</a:t>
            </a:r>
            <a:endParaRPr lang="fr-FR" dirty="0" smtClean="0"/>
          </a:p>
          <a:p>
            <a:pPr lvl="2"/>
            <a:r>
              <a:rPr lang="fr-FR" dirty="0" err="1" smtClean="0"/>
              <a:t>Weighting</a:t>
            </a:r>
            <a:endParaRPr lang="fr-FR" dirty="0" smtClean="0"/>
          </a:p>
          <a:p>
            <a:pPr lvl="2"/>
            <a:r>
              <a:rPr lang="fr-FR" dirty="0" smtClean="0"/>
              <a:t>Relations </a:t>
            </a:r>
            <a:r>
              <a:rPr lang="fr-FR" dirty="0" err="1" smtClean="0"/>
              <a:t>between</a:t>
            </a:r>
            <a:r>
              <a:rPr lang="fr-FR" dirty="0" smtClean="0"/>
              <a:t> partial axes of </a:t>
            </a:r>
            <a:r>
              <a:rPr lang="fr-FR" dirty="0" err="1" smtClean="0"/>
              <a:t>each</a:t>
            </a:r>
            <a:r>
              <a:rPr lang="fr-FR" dirty="0" smtClean="0"/>
              <a:t> instrument</a:t>
            </a:r>
          </a:p>
          <a:p>
            <a:r>
              <a:rPr lang="fr-FR" dirty="0" smtClean="0"/>
              <a:t>CAST and DSM </a:t>
            </a:r>
            <a:r>
              <a:rPr lang="fr-FR" dirty="0" err="1" smtClean="0"/>
              <a:t>share</a:t>
            </a:r>
            <a:r>
              <a:rPr lang="fr-FR" dirty="0" smtClean="0"/>
              <a:t> a first </a:t>
            </a:r>
            <a:r>
              <a:rPr lang="fr-FR" dirty="0" err="1" smtClean="0"/>
              <a:t>strong</a:t>
            </a:r>
            <a:r>
              <a:rPr lang="fr-FR" dirty="0" smtClean="0"/>
              <a:t> dimension</a:t>
            </a:r>
          </a:p>
          <a:p>
            <a:r>
              <a:rPr lang="fr-FR" dirty="0" smtClean="0"/>
              <a:t>The second </a:t>
            </a:r>
            <a:r>
              <a:rPr lang="fr-FR" dirty="0" err="1" smtClean="0"/>
              <a:t>common</a:t>
            </a:r>
            <a:r>
              <a:rPr lang="fr-FR" dirty="0" smtClean="0"/>
              <a:t> dimension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built</a:t>
            </a:r>
            <a:r>
              <a:rPr lang="fr-FR" dirty="0" smtClean="0"/>
              <a:t> </a:t>
            </a:r>
            <a:r>
              <a:rPr lang="fr-FR" dirty="0" err="1" smtClean="0"/>
              <a:t>exclusively</a:t>
            </a:r>
            <a:r>
              <a:rPr lang="fr-FR" dirty="0" smtClean="0"/>
              <a:t> by the CAST</a:t>
            </a:r>
          </a:p>
          <a:p>
            <a:pPr lvl="1"/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extreme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frequencies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use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midday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(C1) and </a:t>
            </a:r>
            <a:r>
              <a:rPr lang="fr-FR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alone</a:t>
            </a:r>
            <a:r>
              <a:rPr lang="fr-FR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(C2), 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memory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(C3) and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reproaches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friends</a:t>
            </a:r>
            <a:r>
              <a:rPr lang="fr-FR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fr-FR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fr-FR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(C4)</a:t>
            </a:r>
          </a:p>
          <a:p>
            <a:pPr marL="0" indent="0">
              <a:buNone/>
            </a:pPr>
            <a:r>
              <a:rPr lang="fr-FR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(Legleye, 2017)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6057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083184" cy="899653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MFA: </a:t>
            </a:r>
            <a:r>
              <a:rPr lang="fr-FR" sz="3600" dirty="0" smtClean="0"/>
              <a:t>first </a:t>
            </a:r>
            <a:r>
              <a:rPr lang="fr-FR" sz="3600" dirty="0" err="1" smtClean="0"/>
              <a:t>factorial</a:t>
            </a:r>
            <a:r>
              <a:rPr lang="fr-FR" sz="3600" dirty="0" smtClean="0"/>
              <a:t> plan (partial axes)/ CAST </a:t>
            </a:r>
            <a:r>
              <a:rPr lang="fr-FR" sz="3600" dirty="0" err="1" smtClean="0"/>
              <a:t>detailed</a:t>
            </a:r>
            <a:r>
              <a:rPr lang="fr-FR" sz="3600" dirty="0" smtClean="0"/>
              <a:t> structure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83" r="34948"/>
          <a:stretch/>
        </p:blipFill>
        <p:spPr bwMode="auto">
          <a:xfrm>
            <a:off x="512743" y="1521151"/>
            <a:ext cx="5127481" cy="525566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wpc="http://schemas.microsoft.com/office/word/2010/wordprocessingCanvas" xmlns:cx="http://schemas.microsoft.com/office/drawing/2014/chartex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/>
            </a:ext>
          </a:extLst>
        </p:spPr>
      </p:pic>
      <p:pic>
        <p:nvPicPr>
          <p:cNvPr id="5" name="Image 4"/>
          <p:cNvPicPr/>
          <p:nvPr/>
        </p:nvPicPr>
        <p:blipFill rotWithShape="1">
          <a:blip r:embed="rId3"/>
          <a:srcRect r="55951"/>
          <a:stretch/>
        </p:blipFill>
        <p:spPr bwMode="auto">
          <a:xfrm>
            <a:off x="6224747" y="1521151"/>
            <a:ext cx="4696778" cy="507620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43054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Trends in </a:t>
            </a:r>
            <a:r>
              <a:rPr lang="fr-FR" dirty="0" smtClean="0"/>
              <a:t>France </a:t>
            </a:r>
            <a:r>
              <a:rPr lang="fr-FR" sz="3600" dirty="0" smtClean="0"/>
              <a:t>(in </a:t>
            </a:r>
            <a:r>
              <a:rPr lang="fr-FR" sz="3600" dirty="0" err="1" smtClean="0"/>
              <a:t>past-years</a:t>
            </a:r>
            <a:r>
              <a:rPr lang="fr-FR" sz="3600" dirty="0" smtClean="0"/>
              <a:t> </a:t>
            </a:r>
            <a:r>
              <a:rPr lang="fr-FR" sz="3600" dirty="0" err="1" smtClean="0"/>
              <a:t>users</a:t>
            </a:r>
            <a:r>
              <a:rPr lang="fr-FR" sz="3600" dirty="0" smtClean="0"/>
              <a:t>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Adolescents </a:t>
            </a:r>
            <a:r>
              <a:rPr lang="fr-FR" dirty="0" err="1" smtClean="0"/>
              <a:t>aged</a:t>
            </a:r>
            <a:r>
              <a:rPr lang="fr-FR" dirty="0" smtClean="0"/>
              <a:t> 17: trend 2008-2014</a:t>
            </a:r>
          </a:p>
          <a:p>
            <a:pPr lvl="1"/>
            <a:r>
              <a:rPr lang="fr-FR" dirty="0" smtClean="0"/>
              <a:t>2008: 18% (</a:t>
            </a:r>
            <a:r>
              <a:rPr lang="fr-FR" dirty="0" err="1" smtClean="0"/>
              <a:t>regular</a:t>
            </a:r>
            <a:r>
              <a:rPr lang="fr-FR" dirty="0" smtClean="0"/>
              <a:t> cannabis use: 7,3%)</a:t>
            </a:r>
          </a:p>
          <a:p>
            <a:pPr lvl="1"/>
            <a:r>
              <a:rPr lang="fr-FR" dirty="0" smtClean="0"/>
              <a:t>2011: 18% (</a:t>
            </a:r>
            <a:r>
              <a:rPr lang="fr-FR" dirty="0" err="1" smtClean="0"/>
              <a:t>regular</a:t>
            </a:r>
            <a:r>
              <a:rPr lang="fr-FR" dirty="0" smtClean="0"/>
              <a:t> cannabis use: 6,5%) 	</a:t>
            </a:r>
          </a:p>
          <a:p>
            <a:pPr lvl="1"/>
            <a:r>
              <a:rPr lang="fr-FR" dirty="0" smtClean="0"/>
              <a:t>2014: 22% (</a:t>
            </a:r>
            <a:r>
              <a:rPr lang="fr-FR" dirty="0" err="1" smtClean="0"/>
              <a:t>regular</a:t>
            </a:r>
            <a:r>
              <a:rPr lang="fr-FR" dirty="0" smtClean="0"/>
              <a:t> cannabis use: 9,2%)</a:t>
            </a:r>
          </a:p>
          <a:p>
            <a:endParaRPr lang="fr-FR" dirty="0" smtClean="0"/>
          </a:p>
          <a:p>
            <a:r>
              <a:rPr lang="fr-FR" dirty="0" smtClean="0"/>
              <a:t>General population (15-64 </a:t>
            </a:r>
            <a:r>
              <a:rPr lang="fr-FR" dirty="0" err="1" smtClean="0"/>
              <a:t>years</a:t>
            </a:r>
            <a:r>
              <a:rPr lang="fr-FR" dirty="0" smtClean="0"/>
              <a:t> </a:t>
            </a:r>
            <a:r>
              <a:rPr lang="fr-FR" dirty="0" err="1" smtClean="0"/>
              <a:t>old</a:t>
            </a:r>
            <a:r>
              <a:rPr lang="fr-FR" dirty="0" smtClean="0"/>
              <a:t>): trend 2010-2014</a:t>
            </a:r>
          </a:p>
          <a:p>
            <a:pPr lvl="1"/>
            <a:r>
              <a:rPr lang="fr-FR" dirty="0" smtClean="0"/>
              <a:t>2010: 21% (</a:t>
            </a:r>
            <a:r>
              <a:rPr lang="fr-FR" dirty="0" err="1" smtClean="0"/>
              <a:t>past-year</a:t>
            </a:r>
            <a:r>
              <a:rPr lang="fr-FR" dirty="0" smtClean="0"/>
              <a:t> cannabis use: 8%)</a:t>
            </a:r>
          </a:p>
          <a:p>
            <a:pPr lvl="1"/>
            <a:r>
              <a:rPr lang="fr-FR" dirty="0" smtClean="0"/>
              <a:t>2014: 21% (</a:t>
            </a:r>
            <a:r>
              <a:rPr lang="fr-FR" dirty="0" err="1" smtClean="0"/>
              <a:t>past-year</a:t>
            </a:r>
            <a:r>
              <a:rPr lang="fr-FR" dirty="0" smtClean="0"/>
              <a:t> cannabis use: 11%)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97338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Synthesis</a:t>
            </a:r>
            <a:r>
              <a:rPr lang="fr-FR" dirty="0" smtClean="0"/>
              <a:t>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199" y="1825625"/>
            <a:ext cx="10775535" cy="4351338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The CAST </a:t>
            </a:r>
            <a:r>
              <a:rPr lang="fr-FR" dirty="0"/>
              <a:t>first dimension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well</a:t>
            </a:r>
            <a:r>
              <a:rPr lang="fr-FR" dirty="0"/>
              <a:t> </a:t>
            </a:r>
            <a:r>
              <a:rPr lang="fr-FR" dirty="0" err="1"/>
              <a:t>correlated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smtClean="0"/>
              <a:t>DSM-5</a:t>
            </a:r>
          </a:p>
          <a:p>
            <a:r>
              <a:rPr lang="fr-FR" dirty="0" smtClean="0"/>
              <a:t>The CAST has a </a:t>
            </a:r>
            <a:r>
              <a:rPr lang="fr-FR" dirty="0" err="1" smtClean="0"/>
              <a:t>secondary</a:t>
            </a:r>
            <a:r>
              <a:rPr lang="fr-FR" dirty="0" smtClean="0"/>
              <a:t> dimension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almost</a:t>
            </a:r>
            <a:r>
              <a:rPr lang="fr-FR" dirty="0" smtClean="0"/>
              <a:t> orthogonal to the DSM-5</a:t>
            </a:r>
          </a:p>
          <a:p>
            <a:r>
              <a:rPr lang="fr-FR" dirty="0" smtClean="0"/>
              <a:t>It has good </a:t>
            </a:r>
            <a:r>
              <a:rPr lang="fr-FR" dirty="0" err="1" smtClean="0"/>
              <a:t>psychometric</a:t>
            </a:r>
            <a:r>
              <a:rPr lang="fr-FR" dirty="0" smtClean="0"/>
              <a:t> and screening </a:t>
            </a:r>
            <a:r>
              <a:rPr lang="fr-FR" dirty="0" err="1" smtClean="0"/>
              <a:t>properties</a:t>
            </a:r>
            <a:endParaRPr lang="fr-FR" dirty="0" smtClean="0"/>
          </a:p>
          <a:p>
            <a:pPr lvl="1"/>
            <a:r>
              <a:rPr lang="fr-FR" dirty="0" smtClean="0"/>
              <a:t>High </a:t>
            </a:r>
            <a:r>
              <a:rPr lang="fr-FR" dirty="0" err="1" smtClean="0"/>
              <a:t>sensitivity</a:t>
            </a:r>
            <a:r>
              <a:rPr lang="fr-FR" dirty="0" smtClean="0"/>
              <a:t> and </a:t>
            </a:r>
            <a:r>
              <a:rPr lang="fr-FR" dirty="0" err="1" smtClean="0"/>
              <a:t>specificity</a:t>
            </a:r>
            <a:r>
              <a:rPr lang="fr-FR" dirty="0" smtClean="0"/>
              <a:t> </a:t>
            </a:r>
            <a:r>
              <a:rPr lang="fr-FR" dirty="0" err="1" smtClean="0"/>
              <a:t>against</a:t>
            </a:r>
            <a:r>
              <a:rPr lang="fr-FR" dirty="0" smtClean="0"/>
              <a:t> the DSM-5</a:t>
            </a:r>
          </a:p>
          <a:p>
            <a:pPr lvl="1"/>
            <a:r>
              <a:rPr lang="fr-FR" dirty="0" err="1" smtClean="0"/>
              <a:t>Screens</a:t>
            </a:r>
            <a:r>
              <a:rPr lang="fr-FR" dirty="0" smtClean="0"/>
              <a:t> for a </a:t>
            </a:r>
            <a:r>
              <a:rPr lang="fr-FR" dirty="0" err="1" smtClean="0"/>
              <a:t>broader</a:t>
            </a:r>
            <a:r>
              <a:rPr lang="fr-FR" dirty="0" smtClean="0"/>
              <a:t> </a:t>
            </a:r>
            <a:r>
              <a:rPr lang="fr-FR" dirty="0" err="1" smtClean="0"/>
              <a:t>spectrum</a:t>
            </a:r>
            <a:r>
              <a:rPr lang="fr-FR" dirty="0" smtClean="0"/>
              <a:t> of patterns of use </a:t>
            </a:r>
            <a:r>
              <a:rPr lang="fr-FR" dirty="0" err="1" smtClean="0"/>
              <a:t>than</a:t>
            </a:r>
            <a:r>
              <a:rPr lang="fr-FR" dirty="0" smtClean="0"/>
              <a:t> the DSM-5</a:t>
            </a:r>
          </a:p>
          <a:p>
            <a:r>
              <a:rPr lang="fr-FR" dirty="0" smtClean="0"/>
              <a:t>The CAST score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correlated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many</a:t>
            </a:r>
            <a:r>
              <a:rPr lang="fr-FR" dirty="0" smtClean="0"/>
              <a:t> psychosocial </a:t>
            </a:r>
            <a:r>
              <a:rPr lang="fr-FR" dirty="0" err="1" smtClean="0"/>
              <a:t>problems</a:t>
            </a:r>
            <a:r>
              <a:rPr lang="fr-FR" dirty="0" smtClean="0"/>
              <a:t> in adolescents (</a:t>
            </a:r>
            <a:r>
              <a:rPr lang="fr-FR" dirty="0" err="1" smtClean="0"/>
              <a:t>Bastiani</a:t>
            </a:r>
            <a:r>
              <a:rPr lang="fr-FR" dirty="0" smtClean="0"/>
              <a:t> et al. 2017)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The CAST </a:t>
            </a:r>
            <a:r>
              <a:rPr lang="fr-FR" dirty="0" err="1" smtClean="0"/>
              <a:t>is</a:t>
            </a:r>
            <a:r>
              <a:rPr lang="fr-FR" dirty="0" smtClean="0"/>
              <a:t> not </a:t>
            </a:r>
            <a:r>
              <a:rPr lang="fr-FR" dirty="0" err="1" smtClean="0"/>
              <a:t>perfect</a:t>
            </a:r>
            <a:r>
              <a:rPr lang="fr-FR" dirty="0" smtClean="0"/>
              <a:t> but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most</a:t>
            </a:r>
            <a:r>
              <a:rPr lang="fr-FR" dirty="0" smtClean="0"/>
              <a:t> </a:t>
            </a:r>
            <a:r>
              <a:rPr lang="fr-FR" dirty="0" err="1" smtClean="0"/>
              <a:t>studied</a:t>
            </a:r>
            <a:r>
              <a:rPr lang="fr-FR" dirty="0" smtClean="0"/>
              <a:t> short test screening for </a:t>
            </a:r>
            <a:r>
              <a:rPr lang="fr-FR" dirty="0" err="1" smtClean="0"/>
              <a:t>problematic</a:t>
            </a:r>
            <a:r>
              <a:rPr lang="fr-FR" dirty="0" smtClean="0"/>
              <a:t> use of cannabis</a:t>
            </a:r>
          </a:p>
        </p:txBody>
      </p:sp>
    </p:spTree>
    <p:extLst>
      <p:ext uri="{BB962C8B-B14F-4D97-AF65-F5344CB8AC3E}">
        <p14:creationId xmlns:p14="http://schemas.microsoft.com/office/powerpoint/2010/main" val="672275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Synthesis</a:t>
            </a:r>
            <a:r>
              <a:rPr lang="fr-FR" dirty="0" smtClean="0"/>
              <a:t>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Age-invariance </a:t>
            </a:r>
            <a:r>
              <a:rPr lang="fr-FR" dirty="0" err="1" smtClean="0"/>
              <a:t>is</a:t>
            </a:r>
            <a:r>
              <a:rPr lang="fr-FR" dirty="0" smtClean="0"/>
              <a:t> good but not for C2 (smoking </a:t>
            </a:r>
            <a:r>
              <a:rPr lang="fr-FR" dirty="0" err="1" smtClean="0"/>
              <a:t>alone</a:t>
            </a:r>
            <a:r>
              <a:rPr lang="fr-FR" dirty="0" smtClean="0"/>
              <a:t>): </a:t>
            </a:r>
            <a:r>
              <a:rPr lang="fr-FR" dirty="0" err="1" smtClean="0"/>
              <a:t>clear</a:t>
            </a:r>
            <a:r>
              <a:rPr lang="fr-FR" dirty="0" smtClean="0"/>
              <a:t> </a:t>
            </a:r>
            <a:r>
              <a:rPr lang="fr-FR" dirty="0" err="1" smtClean="0"/>
              <a:t>effect</a:t>
            </a:r>
            <a:r>
              <a:rPr lang="fr-FR" dirty="0" smtClean="0"/>
              <a:t> of </a:t>
            </a:r>
            <a:r>
              <a:rPr lang="fr-FR" dirty="0" err="1" smtClean="0"/>
              <a:t>age</a:t>
            </a:r>
            <a:r>
              <a:rPr lang="fr-FR" dirty="0" smtClean="0"/>
              <a:t> on </a:t>
            </a:r>
            <a:r>
              <a:rPr lang="fr-FR" dirty="0" err="1" smtClean="0"/>
              <a:t>this</a:t>
            </a:r>
            <a:r>
              <a:rPr lang="fr-FR" dirty="0" smtClean="0"/>
              <a:t> pattern of use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err="1" smtClean="0"/>
              <a:t>What</a:t>
            </a:r>
            <a:r>
              <a:rPr lang="fr-FR" dirty="0" smtClean="0"/>
              <a:t> has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done</a:t>
            </a:r>
            <a:r>
              <a:rPr lang="fr-FR" dirty="0" smtClean="0"/>
              <a:t>:</a:t>
            </a:r>
          </a:p>
          <a:p>
            <a:r>
              <a:rPr lang="fr-FR" sz="2600" dirty="0" err="1" smtClean="0"/>
              <a:t>Further</a:t>
            </a:r>
            <a:r>
              <a:rPr lang="fr-FR" sz="2600" dirty="0" smtClean="0"/>
              <a:t> </a:t>
            </a:r>
            <a:r>
              <a:rPr lang="fr-FR" sz="2600" dirty="0" err="1" smtClean="0"/>
              <a:t>study</a:t>
            </a:r>
            <a:r>
              <a:rPr lang="fr-FR" sz="2600" dirty="0" smtClean="0"/>
              <a:t> of the </a:t>
            </a:r>
            <a:r>
              <a:rPr lang="fr-FR" sz="2600" dirty="0" err="1" smtClean="0"/>
              <a:t>extreme</a:t>
            </a:r>
            <a:r>
              <a:rPr lang="fr-FR" sz="2600" dirty="0" smtClean="0"/>
              <a:t> </a:t>
            </a:r>
            <a:r>
              <a:rPr lang="fr-FR" sz="2600" dirty="0" err="1" smtClean="0"/>
              <a:t>responses</a:t>
            </a:r>
            <a:r>
              <a:rPr lang="fr-FR" sz="2600" dirty="0" smtClean="0"/>
              <a:t>, optimal rating of the </a:t>
            </a:r>
            <a:r>
              <a:rPr lang="fr-FR" sz="2600" dirty="0" err="1" smtClean="0"/>
              <a:t>responses</a:t>
            </a:r>
            <a:endParaRPr lang="fr-FR" sz="2600" dirty="0" smtClean="0"/>
          </a:p>
          <a:p>
            <a:r>
              <a:rPr lang="fr-FR" sz="2600" dirty="0" err="1" smtClean="0"/>
              <a:t>Proper</a:t>
            </a:r>
            <a:r>
              <a:rPr lang="fr-FR" sz="2600" dirty="0" smtClean="0"/>
              <a:t> </a:t>
            </a:r>
            <a:r>
              <a:rPr lang="fr-FR" sz="2600" dirty="0" err="1" smtClean="0"/>
              <a:t>assessment</a:t>
            </a:r>
            <a:r>
              <a:rPr lang="fr-FR" sz="2600" dirty="0" smtClean="0"/>
              <a:t> of </a:t>
            </a:r>
            <a:r>
              <a:rPr lang="fr-FR" sz="2600" dirty="0" err="1" smtClean="0"/>
              <a:t>gender</a:t>
            </a:r>
            <a:r>
              <a:rPr lang="fr-FR" sz="2600" dirty="0" smtClean="0"/>
              <a:t>-invariance</a:t>
            </a:r>
          </a:p>
          <a:p>
            <a:r>
              <a:rPr lang="fr-FR" sz="2600" dirty="0" err="1" smtClean="0"/>
              <a:t>Proper</a:t>
            </a:r>
            <a:r>
              <a:rPr lang="fr-FR" sz="2600" dirty="0" smtClean="0"/>
              <a:t> </a:t>
            </a:r>
            <a:r>
              <a:rPr lang="fr-FR" sz="2600" dirty="0" err="1" smtClean="0"/>
              <a:t>assessment</a:t>
            </a:r>
            <a:r>
              <a:rPr lang="fr-FR" sz="2600" dirty="0" smtClean="0"/>
              <a:t> of cross-national invariance in </a:t>
            </a:r>
            <a:r>
              <a:rPr lang="fr-FR" sz="2600" dirty="0" err="1" smtClean="0"/>
              <a:t>European</a:t>
            </a:r>
            <a:r>
              <a:rPr lang="fr-FR" sz="2600" dirty="0" smtClean="0"/>
              <a:t> countries</a:t>
            </a:r>
          </a:p>
          <a:p>
            <a:r>
              <a:rPr lang="fr-FR" sz="2600" dirty="0" smtClean="0"/>
              <a:t>Use in longitudinal </a:t>
            </a:r>
            <a:r>
              <a:rPr lang="fr-FR" sz="2600" dirty="0" err="1" smtClean="0"/>
              <a:t>studies</a:t>
            </a:r>
            <a:endParaRPr lang="fr-FR" sz="2600" dirty="0" smtClean="0"/>
          </a:p>
          <a:p>
            <a:pPr lvl="1"/>
            <a:r>
              <a:rPr lang="fr-FR" dirty="0" err="1" smtClean="0"/>
              <a:t>Predictive</a:t>
            </a:r>
            <a:r>
              <a:rPr lang="fr-FR" dirty="0" smtClean="0"/>
              <a:t> power of CAST scores for DSM-5 diagnoses in longitudinal </a:t>
            </a:r>
            <a:r>
              <a:rPr lang="fr-FR" smtClean="0"/>
              <a:t>studies</a:t>
            </a:r>
            <a:endParaRPr lang="fr-FR" dirty="0" smtClean="0"/>
          </a:p>
          <a:p>
            <a:r>
              <a:rPr lang="fr-FR" dirty="0" err="1" smtClean="0"/>
              <a:t>Comparisons</a:t>
            </a:r>
            <a:r>
              <a:rPr lang="fr-FR" dirty="0" smtClean="0"/>
              <a:t> of </a:t>
            </a:r>
            <a:r>
              <a:rPr lang="fr-FR" dirty="0" err="1" smtClean="0"/>
              <a:t>assessments</a:t>
            </a:r>
            <a:r>
              <a:rPr lang="fr-FR" dirty="0" smtClean="0"/>
              <a:t> and scores at the </a:t>
            </a:r>
            <a:r>
              <a:rPr lang="fr-FR" dirty="0" err="1" smtClean="0"/>
              <a:t>European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8903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</a:t>
            </a:r>
            <a:r>
              <a:rPr lang="fr-FR" dirty="0" err="1" smtClean="0"/>
              <a:t>rationale</a:t>
            </a:r>
            <a:r>
              <a:rPr lang="fr-FR" dirty="0" smtClean="0"/>
              <a:t> for a </a:t>
            </a:r>
            <a:r>
              <a:rPr lang="fr-FR" dirty="0" err="1" smtClean="0"/>
              <a:t>broader</a:t>
            </a:r>
            <a:r>
              <a:rPr lang="fr-FR" dirty="0" smtClean="0"/>
              <a:t> </a:t>
            </a:r>
            <a:r>
              <a:rPr lang="fr-FR" dirty="0" err="1" smtClean="0"/>
              <a:t>definition</a:t>
            </a:r>
            <a:r>
              <a:rPr lang="fr-FR" dirty="0" smtClean="0"/>
              <a:t> of cannabis use </a:t>
            </a:r>
            <a:r>
              <a:rPr lang="fr-FR" dirty="0" err="1" smtClean="0"/>
              <a:t>than</a:t>
            </a:r>
            <a:r>
              <a:rPr lang="fr-FR" dirty="0" smtClean="0"/>
              <a:t> ICD or DSM diagnoses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Cannabis use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widespread</a:t>
            </a:r>
            <a:r>
              <a:rPr lang="fr-FR" dirty="0" smtClean="0"/>
              <a:t> and </a:t>
            </a:r>
            <a:r>
              <a:rPr lang="fr-FR" dirty="0" err="1" smtClean="0"/>
              <a:t>mostly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for </a:t>
            </a:r>
            <a:r>
              <a:rPr lang="fr-FR" dirty="0" err="1" smtClean="0"/>
              <a:t>recreational</a:t>
            </a:r>
            <a:r>
              <a:rPr lang="fr-FR" dirty="0" smtClean="0"/>
              <a:t> </a:t>
            </a:r>
            <a:r>
              <a:rPr lang="fr-FR" dirty="0" err="1" smtClean="0"/>
              <a:t>purpose</a:t>
            </a:r>
            <a:endParaRPr lang="fr-FR" dirty="0" smtClean="0"/>
          </a:p>
          <a:p>
            <a:pPr lvl="1"/>
            <a:endParaRPr lang="fr-FR" dirty="0" smtClean="0"/>
          </a:p>
          <a:p>
            <a:r>
              <a:rPr lang="fr-FR" dirty="0" err="1" smtClean="0"/>
              <a:t>Only</a:t>
            </a:r>
            <a:r>
              <a:rPr lang="fr-FR" dirty="0" smtClean="0"/>
              <a:t> a </a:t>
            </a:r>
            <a:r>
              <a:rPr lang="fr-FR" dirty="0" err="1" smtClean="0"/>
              <a:t>small</a:t>
            </a:r>
            <a:r>
              <a:rPr lang="fr-FR" dirty="0" smtClean="0"/>
              <a:t> proportion of </a:t>
            </a:r>
            <a:r>
              <a:rPr lang="fr-FR" dirty="0" err="1" smtClean="0"/>
              <a:t>users</a:t>
            </a:r>
            <a:r>
              <a:rPr lang="fr-FR" dirty="0" smtClean="0"/>
              <a:t> use cannabis to </a:t>
            </a:r>
            <a:r>
              <a:rPr lang="fr-FR" dirty="0" err="1" smtClean="0"/>
              <a:t>cope</a:t>
            </a:r>
            <a:r>
              <a:rPr lang="fr-FR" dirty="0" smtClean="0"/>
              <a:t> for </a:t>
            </a:r>
            <a:r>
              <a:rPr lang="fr-FR" dirty="0" err="1" smtClean="0"/>
              <a:t>everyday</a:t>
            </a:r>
            <a:r>
              <a:rPr lang="fr-FR" dirty="0" smtClean="0"/>
              <a:t> life </a:t>
            </a:r>
            <a:r>
              <a:rPr lang="fr-FR" dirty="0" err="1" smtClean="0"/>
              <a:t>difficulties</a:t>
            </a:r>
            <a:r>
              <a:rPr lang="fr-FR" dirty="0" smtClean="0"/>
              <a:t> and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ever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a </a:t>
            </a:r>
            <a:r>
              <a:rPr lang="fr-FR" dirty="0" err="1" smtClean="0"/>
              <a:t>treatment</a:t>
            </a:r>
            <a:r>
              <a:rPr lang="fr-FR" dirty="0" smtClean="0"/>
              <a:t> or </a:t>
            </a:r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clear</a:t>
            </a:r>
            <a:r>
              <a:rPr lang="fr-FR" dirty="0" smtClean="0"/>
              <a:t> </a:t>
            </a:r>
            <a:r>
              <a:rPr lang="fr-FR" dirty="0" err="1" smtClean="0"/>
              <a:t>dependence</a:t>
            </a:r>
            <a:r>
              <a:rPr lang="fr-FR" dirty="0" smtClean="0"/>
              <a:t> </a:t>
            </a:r>
            <a:r>
              <a:rPr lang="fr-FR" dirty="0" err="1" smtClean="0"/>
              <a:t>symptoms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  <a:tabLst>
                <a:tab pos="444500" algn="l"/>
              </a:tabLst>
            </a:pPr>
            <a:r>
              <a:rPr lang="fr-FR" dirty="0" smtClean="0">
                <a:sym typeface="Wingdings" panose="05000000000000000000" pitchFamily="2" charset="2"/>
              </a:rPr>
              <a:t> </a:t>
            </a:r>
            <a:r>
              <a:rPr lang="fr-FR" dirty="0" smtClean="0"/>
              <a:t>Public </a:t>
            </a:r>
            <a:r>
              <a:rPr lang="fr-FR" dirty="0" err="1" smtClean="0"/>
              <a:t>health</a:t>
            </a:r>
            <a:r>
              <a:rPr lang="fr-FR" dirty="0" smtClean="0"/>
              <a:t> </a:t>
            </a:r>
            <a:r>
              <a:rPr lang="fr-FR" dirty="0" err="1" smtClean="0"/>
              <a:t>interest</a:t>
            </a:r>
            <a:r>
              <a:rPr lang="fr-FR" dirty="0" smtClean="0"/>
              <a:t> in </a:t>
            </a:r>
            <a:r>
              <a:rPr lang="fr-FR" dirty="0" err="1" smtClean="0"/>
              <a:t>defining</a:t>
            </a:r>
            <a:r>
              <a:rPr lang="fr-FR" dirty="0" smtClean="0"/>
              <a:t> a « </a:t>
            </a:r>
            <a:r>
              <a:rPr lang="fr-FR" dirty="0" err="1" smtClean="0"/>
              <a:t>problematic</a:t>
            </a:r>
            <a:r>
              <a:rPr lang="fr-FR" dirty="0" smtClean="0"/>
              <a:t> cannabis use » </a:t>
            </a:r>
            <a:r>
              <a:rPr lang="fr-FR" dirty="0" err="1" smtClean="0"/>
              <a:t>that</a:t>
            </a:r>
            <a:r>
              <a:rPr lang="fr-FR" dirty="0" smtClean="0"/>
              <a:t> 	relates </a:t>
            </a:r>
            <a:r>
              <a:rPr lang="fr-FR" dirty="0" err="1" smtClean="0"/>
              <a:t>clearly</a:t>
            </a:r>
            <a:r>
              <a:rPr lang="fr-FR" dirty="0" smtClean="0"/>
              <a:t> to </a:t>
            </a:r>
            <a:r>
              <a:rPr lang="fr-FR" dirty="0" err="1" smtClean="0"/>
              <a:t>negative</a:t>
            </a:r>
            <a:r>
              <a:rPr lang="fr-FR" dirty="0" smtClean="0"/>
              <a:t> </a:t>
            </a:r>
            <a:r>
              <a:rPr lang="fr-FR" dirty="0" err="1" smtClean="0"/>
              <a:t>consequences</a:t>
            </a:r>
            <a:r>
              <a:rPr lang="fr-FR" dirty="0" smtClean="0"/>
              <a:t> but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broader</a:t>
            </a:r>
            <a:r>
              <a:rPr lang="fr-FR" dirty="0" smtClean="0"/>
              <a:t> </a:t>
            </a:r>
            <a:r>
              <a:rPr lang="fr-FR" dirty="0" err="1" smtClean="0"/>
              <a:t>than</a:t>
            </a:r>
            <a:r>
              <a:rPr lang="fr-FR" dirty="0" smtClean="0"/>
              <a:t> 	</a:t>
            </a:r>
            <a:r>
              <a:rPr lang="fr-FR" dirty="0" err="1" smtClean="0"/>
              <a:t>dependence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lvl="1"/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57729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References</a:t>
            </a:r>
            <a:r>
              <a:rPr lang="fr-FR" dirty="0" smtClean="0"/>
              <a:t>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dirty="0" err="1" smtClean="0"/>
              <a:t>Annaheim</a:t>
            </a:r>
            <a:r>
              <a:rPr lang="fr-FR" dirty="0" smtClean="0"/>
              <a:t> and Legleye, 2017: </a:t>
            </a:r>
            <a:r>
              <a:rPr lang="en-GB" dirty="0"/>
              <a:t>“Short Instruments to Screen for ‘Problematic’ Cannabis Use in General Population Surveys.” In </a:t>
            </a:r>
            <a:r>
              <a:rPr lang="en-GB" i="1" dirty="0"/>
              <a:t>Handbook of Cannabis and Related Pathologies. Biology, Pharmacology, Diagnosis and Treatment</a:t>
            </a:r>
            <a:r>
              <a:rPr lang="en-GB" dirty="0"/>
              <a:t>, Academic Press, e168–84. </a:t>
            </a:r>
            <a:r>
              <a:rPr lang="en-GB" dirty="0" err="1"/>
              <a:t>Preedy</a:t>
            </a:r>
            <a:r>
              <a:rPr lang="en-GB" dirty="0"/>
              <a:t>, Victor R.</a:t>
            </a:r>
            <a:endParaRPr lang="fr-FR" dirty="0"/>
          </a:p>
          <a:p>
            <a:r>
              <a:rPr lang="en-US" dirty="0" err="1"/>
              <a:t>Asbridge</a:t>
            </a:r>
            <a:r>
              <a:rPr lang="en-US" dirty="0"/>
              <a:t>, M., Duff, C., Marsh, D. C., &amp; Erickson, P. G. (2014). Problems with the identification of 'problematic' cannabis use: examining the issues of frequency, quantity, and drug use environment. </a:t>
            </a:r>
            <a:r>
              <a:rPr lang="en-US" dirty="0" err="1"/>
              <a:t>Eur</a:t>
            </a:r>
            <a:r>
              <a:rPr lang="en-US" dirty="0"/>
              <a:t> Addict Res, 20(5), 254-267. </a:t>
            </a:r>
            <a:endParaRPr lang="fr-FR" dirty="0"/>
          </a:p>
          <a:p>
            <a:r>
              <a:rPr lang="it-IT" dirty="0" smtClean="0"/>
              <a:t>Bastiani, L. Potente R., Scalese M. , Siciliano V. , Fortunato L. , Molinaro S., 2017 </a:t>
            </a:r>
            <a:r>
              <a:rPr lang="en-US" dirty="0" smtClean="0"/>
              <a:t>“The Cannabis Abuse Screening Test (CAST) and Its Applications”, </a:t>
            </a:r>
            <a:r>
              <a:rPr lang="en-GB" dirty="0" smtClean="0"/>
              <a:t> In </a:t>
            </a:r>
            <a:r>
              <a:rPr lang="en-GB" i="1" dirty="0" smtClean="0"/>
              <a:t>Handbook of Cannabis and Related Pathologies. Biology, Pharmacology, Diagnosis and Treatment</a:t>
            </a:r>
            <a:r>
              <a:rPr lang="en-GB" dirty="0" smtClean="0"/>
              <a:t>, Academic Press, 971-980</a:t>
            </a:r>
            <a:endParaRPr lang="it-IT" dirty="0" smtClean="0"/>
          </a:p>
          <a:p>
            <a:r>
              <a:rPr lang="en-GB" dirty="0" smtClean="0"/>
              <a:t>Beck </a:t>
            </a:r>
            <a:r>
              <a:rPr lang="en-GB" dirty="0"/>
              <a:t>F, Legleye S. 2008. "Measuring cannabis related problems and dependence at the population level" in </a:t>
            </a:r>
            <a:r>
              <a:rPr lang="en-GB" i="1" dirty="0"/>
              <a:t>A Cannabis reader: Global issues and local experiences</a:t>
            </a:r>
            <a:r>
              <a:rPr lang="en-GB" dirty="0"/>
              <a:t>, p 29-57 (Vol. 2) Lisbon, EMCDDA</a:t>
            </a:r>
            <a:r>
              <a:rPr lang="en-GB" dirty="0" smtClean="0"/>
              <a:t>.</a:t>
            </a:r>
          </a:p>
          <a:p>
            <a:r>
              <a:rPr lang="en-GB" dirty="0"/>
              <a:t>Legleye, S., D. </a:t>
            </a:r>
            <a:r>
              <a:rPr lang="en-GB" dirty="0" err="1"/>
              <a:t>Piontek</a:t>
            </a:r>
            <a:r>
              <a:rPr lang="en-GB" dirty="0"/>
              <a:t>, and L. Kraus. 2011. “Psychometric Properties of the Cannabis Abuse Screening Test (CAST) in a French Sample of Adolescents.” </a:t>
            </a:r>
            <a:r>
              <a:rPr lang="en-GB" i="1" dirty="0"/>
              <a:t>Drug Alcohol Depend</a:t>
            </a:r>
            <a:r>
              <a:rPr lang="en-GB" dirty="0"/>
              <a:t> 113 (2–3): 229–35.</a:t>
            </a:r>
            <a:endParaRPr lang="fr-FR" dirty="0"/>
          </a:p>
          <a:p>
            <a:r>
              <a:rPr lang="en-GB" dirty="0" smtClean="0"/>
              <a:t>Legleye, S., Kraus L., </a:t>
            </a:r>
            <a:r>
              <a:rPr lang="en-GB" dirty="0" err="1" smtClean="0"/>
              <a:t>Piontek</a:t>
            </a:r>
            <a:r>
              <a:rPr lang="en-GB" dirty="0" smtClean="0"/>
              <a:t> D., Phan, O., </a:t>
            </a:r>
            <a:r>
              <a:rPr lang="en-GB" dirty="0" err="1" smtClean="0"/>
              <a:t>Jouanne</a:t>
            </a:r>
            <a:r>
              <a:rPr lang="en-GB" dirty="0" smtClean="0"/>
              <a:t> C. 2012, Validation of the Cannabis abuse screening test in a sample of inpatients, European addiction research, 18:193-200</a:t>
            </a:r>
          </a:p>
          <a:p>
            <a:r>
              <a:rPr lang="en-GB" dirty="0"/>
              <a:t>Legleye, S., D. </a:t>
            </a:r>
            <a:r>
              <a:rPr lang="en-GB" dirty="0" err="1"/>
              <a:t>Piontek</a:t>
            </a:r>
            <a:r>
              <a:rPr lang="en-GB" dirty="0"/>
              <a:t>, L. Kraus, E. </a:t>
            </a:r>
            <a:r>
              <a:rPr lang="en-GB" dirty="0" err="1"/>
              <a:t>Morand</a:t>
            </a:r>
            <a:r>
              <a:rPr lang="en-GB" dirty="0"/>
              <a:t>, and B. </a:t>
            </a:r>
            <a:r>
              <a:rPr lang="en-GB" dirty="0" err="1"/>
              <a:t>Falissard</a:t>
            </a:r>
            <a:r>
              <a:rPr lang="en-GB" dirty="0"/>
              <a:t>. 2013. “A Validation of the Cannabis Abuse Screening Test (CAST) Using a Latent Class Analysis of the DSM-IV among Adolescents.” </a:t>
            </a:r>
            <a:r>
              <a:rPr lang="en-GB" i="1" dirty="0" err="1"/>
              <a:t>Int</a:t>
            </a:r>
            <a:r>
              <a:rPr lang="en-GB" i="1" dirty="0"/>
              <a:t> J Methods </a:t>
            </a:r>
            <a:r>
              <a:rPr lang="en-GB" i="1" dirty="0" err="1"/>
              <a:t>Psychiatr</a:t>
            </a:r>
            <a:r>
              <a:rPr lang="en-GB" i="1" dirty="0"/>
              <a:t> Res</a:t>
            </a:r>
            <a:r>
              <a:rPr lang="en-GB" dirty="0"/>
              <a:t> 22 (1): 16–26.</a:t>
            </a:r>
          </a:p>
          <a:p>
            <a:r>
              <a:rPr lang="en-GB" dirty="0" smtClean="0"/>
              <a:t>Legleye</a:t>
            </a:r>
            <a:r>
              <a:rPr lang="en-GB" dirty="0"/>
              <a:t>, S., R. </a:t>
            </a:r>
            <a:r>
              <a:rPr lang="en-GB" dirty="0" err="1"/>
              <a:t>Guignard</a:t>
            </a:r>
            <a:r>
              <a:rPr lang="en-GB" dirty="0"/>
              <a:t>, J.B. Richard, K. Ludwig, A. Pabst, and F. Beck. 2015. “Properties of the Cannabis Abuse Screening Test (CAST) in the General Population.” </a:t>
            </a:r>
            <a:r>
              <a:rPr lang="en-GB" i="1" dirty="0" err="1"/>
              <a:t>Int</a:t>
            </a:r>
            <a:r>
              <a:rPr lang="en-GB" i="1" dirty="0"/>
              <a:t> J Methods </a:t>
            </a:r>
            <a:r>
              <a:rPr lang="en-GB" i="1" dirty="0" err="1"/>
              <a:t>Psychiatr</a:t>
            </a:r>
            <a:r>
              <a:rPr lang="en-GB" i="1" dirty="0"/>
              <a:t> Res</a:t>
            </a:r>
            <a:r>
              <a:rPr lang="en-GB" dirty="0"/>
              <a:t> 24 (2): 170–83</a:t>
            </a:r>
            <a:r>
              <a:rPr lang="en-GB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7720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References</a:t>
            </a:r>
            <a:r>
              <a:rPr lang="fr-FR" dirty="0" smtClean="0"/>
              <a:t>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1600" dirty="0"/>
              <a:t>Legleye, S., </a:t>
            </a:r>
            <a:r>
              <a:rPr lang="en-GB" sz="1600" dirty="0" err="1"/>
              <a:t>Eslami</a:t>
            </a:r>
            <a:r>
              <a:rPr lang="en-GB" sz="1600" dirty="0"/>
              <a:t> A., </a:t>
            </a:r>
            <a:r>
              <a:rPr lang="en-GB" sz="1600" dirty="0" err="1"/>
              <a:t>Bougeard</a:t>
            </a:r>
            <a:r>
              <a:rPr lang="en-GB" sz="1600" dirty="0"/>
              <a:t> S. 2016, </a:t>
            </a:r>
            <a:r>
              <a:rPr lang="en-US" sz="1600" dirty="0"/>
              <a:t>Assessing the structure of the CAST (Cannabis Abuse Screening Test) in 13 European countries using </a:t>
            </a:r>
            <a:r>
              <a:rPr lang="en-US" sz="1600" dirty="0" err="1"/>
              <a:t>multigroup</a:t>
            </a:r>
            <a:r>
              <a:rPr lang="en-US" sz="1600" dirty="0"/>
              <a:t> analyses, </a:t>
            </a:r>
            <a:r>
              <a:rPr lang="en-US" sz="1600" dirty="0" err="1"/>
              <a:t>Int</a:t>
            </a:r>
            <a:r>
              <a:rPr lang="en-US" sz="1600" dirty="0"/>
              <a:t> J Methods </a:t>
            </a:r>
            <a:r>
              <a:rPr lang="en-US" sz="1600" dirty="0" err="1"/>
              <a:t>Psychiatr</a:t>
            </a:r>
            <a:r>
              <a:rPr lang="en-US" sz="1600" dirty="0"/>
              <a:t> Res 26(1)</a:t>
            </a:r>
            <a:endParaRPr lang="fr-FR" sz="1600" dirty="0"/>
          </a:p>
          <a:p>
            <a:r>
              <a:rPr lang="en-GB" sz="1600" dirty="0" smtClean="0"/>
              <a:t>Legleye, S, 2017, The Cannabis abuse screening test and the DSM-5 in the general population: optimal thresholds and underlying common structure using multiple factor analysis, </a:t>
            </a:r>
            <a:r>
              <a:rPr lang="en-GB" sz="1600" i="1" dirty="0" err="1" smtClean="0"/>
              <a:t>Int</a:t>
            </a:r>
            <a:r>
              <a:rPr lang="en-GB" sz="1600" i="1" dirty="0" smtClean="0"/>
              <a:t> J Methods </a:t>
            </a:r>
            <a:r>
              <a:rPr lang="en-GB" sz="1600" i="1" dirty="0" err="1" smtClean="0"/>
              <a:t>Psychiatr</a:t>
            </a:r>
            <a:r>
              <a:rPr lang="en-GB" sz="1600" i="1" dirty="0" smtClean="0"/>
              <a:t> Res</a:t>
            </a:r>
            <a:r>
              <a:rPr lang="en-GB" sz="1600" dirty="0" smtClean="0"/>
              <a:t>  (to be published)</a:t>
            </a:r>
          </a:p>
          <a:p>
            <a:r>
              <a:rPr lang="en-US" sz="1600" dirty="0" smtClean="0"/>
              <a:t>Newton, A. S., </a:t>
            </a:r>
            <a:r>
              <a:rPr lang="en-US" sz="1600" dirty="0" err="1" smtClean="0"/>
              <a:t>Gokiert</a:t>
            </a:r>
            <a:r>
              <a:rPr lang="en-US" sz="1600" dirty="0" smtClean="0"/>
              <a:t>, R., </a:t>
            </a:r>
            <a:r>
              <a:rPr lang="en-US" sz="1600" dirty="0" err="1" smtClean="0"/>
              <a:t>Mabood</a:t>
            </a:r>
            <a:r>
              <a:rPr lang="en-US" sz="1600" dirty="0" smtClean="0"/>
              <a:t>, N., Ata, N., Dong, K., Ali, S., </a:t>
            </a:r>
            <a:r>
              <a:rPr lang="en-US" sz="1600" dirty="0" err="1" smtClean="0"/>
              <a:t>Vandermeer</a:t>
            </a:r>
            <a:r>
              <a:rPr lang="en-US" sz="1600" dirty="0" smtClean="0"/>
              <a:t>, B., </a:t>
            </a:r>
            <a:r>
              <a:rPr lang="en-US" sz="1600" dirty="0" err="1" smtClean="0"/>
              <a:t>Tjosvold</a:t>
            </a:r>
            <a:r>
              <a:rPr lang="en-US" sz="1600" dirty="0" smtClean="0"/>
              <a:t>, L., </a:t>
            </a:r>
            <a:r>
              <a:rPr lang="en-US" sz="1600" dirty="0" err="1" smtClean="0"/>
              <a:t>Hartling</a:t>
            </a:r>
            <a:r>
              <a:rPr lang="en-US" sz="1600" dirty="0" smtClean="0"/>
              <a:t>, L., &amp; Wild, T. C. (2011). Instruments to detect alcohol and other drug misuse in the emergency department: a systematic review. Pediatrics, 128(1), e180-192.</a:t>
            </a:r>
          </a:p>
          <a:p>
            <a:r>
              <a:rPr lang="en-US" sz="1600" dirty="0" err="1" smtClean="0"/>
              <a:t>Rehm</a:t>
            </a:r>
            <a:r>
              <a:rPr lang="en-US" sz="1600" dirty="0" smtClean="0"/>
              <a:t>, J., </a:t>
            </a:r>
            <a:r>
              <a:rPr lang="en-US" sz="1600" dirty="0" err="1" smtClean="0"/>
              <a:t>Marmet</a:t>
            </a:r>
            <a:r>
              <a:rPr lang="en-US" sz="1600" dirty="0" smtClean="0"/>
              <a:t>, S., Anderson, P., </a:t>
            </a:r>
            <a:r>
              <a:rPr lang="en-US" sz="1600" dirty="0" err="1" smtClean="0"/>
              <a:t>Gual</a:t>
            </a:r>
            <a:r>
              <a:rPr lang="en-US" sz="1600" dirty="0" smtClean="0"/>
              <a:t>, A., Kraus, L., Nutt, D. J., Room, R., </a:t>
            </a:r>
            <a:r>
              <a:rPr lang="en-US" sz="1600" dirty="0" err="1" smtClean="0"/>
              <a:t>Samokhvalov</a:t>
            </a:r>
            <a:r>
              <a:rPr lang="en-US" sz="1600" dirty="0" smtClean="0"/>
              <a:t>, A. V., </a:t>
            </a:r>
            <a:r>
              <a:rPr lang="en-US" sz="1600" dirty="0" err="1" smtClean="0"/>
              <a:t>Scafato</a:t>
            </a:r>
            <a:r>
              <a:rPr lang="en-US" sz="1600" dirty="0" smtClean="0"/>
              <a:t>, E., </a:t>
            </a:r>
            <a:r>
              <a:rPr lang="en-US" sz="1600" dirty="0" err="1" smtClean="0"/>
              <a:t>Trapencieris</a:t>
            </a:r>
            <a:r>
              <a:rPr lang="en-US" sz="1600" dirty="0" smtClean="0"/>
              <a:t>, M., </a:t>
            </a:r>
            <a:r>
              <a:rPr lang="en-US" sz="1600" dirty="0" err="1" smtClean="0"/>
              <a:t>Wiers</a:t>
            </a:r>
            <a:r>
              <a:rPr lang="en-US" sz="1600" dirty="0" smtClean="0"/>
              <a:t>, R. W., &amp; </a:t>
            </a:r>
            <a:r>
              <a:rPr lang="en-US" sz="1600" dirty="0" err="1" smtClean="0"/>
              <a:t>Gmel</a:t>
            </a:r>
            <a:r>
              <a:rPr lang="en-US" sz="1600" dirty="0" smtClean="0"/>
              <a:t>, G. (2013). Defining substance use disorders: do we really need more than heavy use? Alcohol </a:t>
            </a:r>
            <a:r>
              <a:rPr lang="en-US" sz="1600" dirty="0" err="1" smtClean="0"/>
              <a:t>Alcohol</a:t>
            </a:r>
            <a:r>
              <a:rPr lang="en-US" sz="1600" dirty="0" smtClean="0"/>
              <a:t>, 48(6), 633-640. </a:t>
            </a:r>
            <a:endParaRPr lang="fr-FR" sz="1600" dirty="0" smtClean="0"/>
          </a:p>
          <a:p>
            <a:r>
              <a:rPr lang="en-GB" sz="1600" dirty="0" err="1" smtClean="0"/>
              <a:t>Piontek</a:t>
            </a:r>
            <a:r>
              <a:rPr lang="en-GB" sz="1600" dirty="0"/>
              <a:t>, D., L. Kraus, and D. </a:t>
            </a:r>
            <a:r>
              <a:rPr lang="en-GB" sz="1600" dirty="0" err="1"/>
              <a:t>Klempova</a:t>
            </a:r>
            <a:r>
              <a:rPr lang="en-GB" sz="1600" dirty="0"/>
              <a:t>. 2008. “Short Scales to Assess Cannabis-Related Problems: A Review of Psychometric Properties.” </a:t>
            </a:r>
            <a:r>
              <a:rPr lang="en-GB" sz="1600" i="1" dirty="0" err="1"/>
              <a:t>Subst</a:t>
            </a:r>
            <a:r>
              <a:rPr lang="en-GB" sz="1600" i="1" dirty="0"/>
              <a:t> Abuse Treat </a:t>
            </a:r>
            <a:r>
              <a:rPr lang="en-GB" sz="1600" i="1" dirty="0" err="1"/>
              <a:t>Prev</a:t>
            </a:r>
            <a:r>
              <a:rPr lang="en-GB" sz="1600" i="1" dirty="0"/>
              <a:t> Policy</a:t>
            </a:r>
            <a:r>
              <a:rPr lang="en-GB" sz="1600" dirty="0"/>
              <a:t> 3: 25.</a:t>
            </a:r>
            <a:endParaRPr lang="fr-FR" sz="1600" dirty="0"/>
          </a:p>
          <a:p>
            <a:r>
              <a:rPr lang="en-GB" sz="1600" dirty="0" err="1"/>
              <a:t>Piontek</a:t>
            </a:r>
            <a:r>
              <a:rPr lang="en-GB" sz="1600" dirty="0"/>
              <a:t>, D., L. Kraus, S. Legleye, and G. </a:t>
            </a:r>
            <a:r>
              <a:rPr lang="en-GB" sz="1600" dirty="0" err="1"/>
              <a:t>Buhringer</a:t>
            </a:r>
            <a:r>
              <a:rPr lang="en-GB" sz="1600" dirty="0"/>
              <a:t>. 2011. “The Validity of DSM-IV Cannabis Abuse and Dependence Criteria in Adolescents and the Value of Additional Cannabis Use Indicators.” </a:t>
            </a:r>
            <a:r>
              <a:rPr lang="en-GB" sz="1600" i="1" dirty="0"/>
              <a:t>Addiction</a:t>
            </a:r>
            <a:r>
              <a:rPr lang="en-GB" sz="1600" dirty="0"/>
              <a:t> 106 (6): 1137–45.</a:t>
            </a:r>
            <a:endParaRPr lang="fr-FR" sz="1600" dirty="0"/>
          </a:p>
          <a:p>
            <a:r>
              <a:rPr lang="en-GB" sz="1600" dirty="0" err="1"/>
              <a:t>Sznitman</a:t>
            </a:r>
            <a:r>
              <a:rPr lang="en-GB" sz="1600" dirty="0"/>
              <a:t>, </a:t>
            </a:r>
            <a:r>
              <a:rPr lang="en-GB" sz="1600" dirty="0" err="1"/>
              <a:t>Rödner</a:t>
            </a:r>
            <a:r>
              <a:rPr lang="en-GB" sz="1600" dirty="0"/>
              <a:t> S. 2016. “The Cannabis Abuse Screening Test (CAST) Revisited: Examining Measurement Invariance by Age.” </a:t>
            </a:r>
            <a:r>
              <a:rPr lang="en-GB" sz="1600" i="1" dirty="0" err="1"/>
              <a:t>Int</a:t>
            </a:r>
            <a:r>
              <a:rPr lang="en-GB" sz="1600" i="1" dirty="0"/>
              <a:t> J Methods </a:t>
            </a:r>
            <a:r>
              <a:rPr lang="en-GB" sz="1600" i="1" dirty="0" err="1"/>
              <a:t>Psychiatr</a:t>
            </a:r>
            <a:r>
              <a:rPr lang="en-GB" sz="1600" i="1" dirty="0"/>
              <a:t> Res</a:t>
            </a:r>
            <a:r>
              <a:rPr lang="en-GB" sz="1600" dirty="0"/>
              <a:t>, October. doi:10.1002/mpr.1529.</a:t>
            </a:r>
            <a:endParaRPr lang="fr-FR" sz="1600" dirty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4253904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Problematic</a:t>
            </a:r>
            <a:r>
              <a:rPr lang="fr-FR" dirty="0" smtClean="0"/>
              <a:t> cannabis use?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To monitor the cannabis use </a:t>
            </a:r>
            <a:r>
              <a:rPr lang="fr-FR" dirty="0" err="1" smtClean="0"/>
              <a:t>problem</a:t>
            </a:r>
            <a:r>
              <a:rPr lang="fr-FR" dirty="0" smtClean="0"/>
              <a:t> in </a:t>
            </a:r>
            <a:r>
              <a:rPr lang="fr-FR" dirty="0" err="1" smtClean="0"/>
              <a:t>general</a:t>
            </a:r>
            <a:r>
              <a:rPr lang="fr-FR" dirty="0" smtClean="0"/>
              <a:t> population </a:t>
            </a:r>
            <a:r>
              <a:rPr lang="fr-FR" dirty="0" err="1" smtClean="0"/>
              <a:t>surveys</a:t>
            </a:r>
            <a:endParaRPr lang="fr-FR" dirty="0" smtClean="0"/>
          </a:p>
          <a:p>
            <a:r>
              <a:rPr lang="fr-FR" dirty="0" smtClean="0"/>
              <a:t>To </a:t>
            </a:r>
            <a:r>
              <a:rPr lang="fr-FR" dirty="0" err="1" smtClean="0"/>
              <a:t>screen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more in-</a:t>
            </a:r>
            <a:r>
              <a:rPr lang="fr-FR" dirty="0" err="1" smtClean="0"/>
              <a:t>depth</a:t>
            </a:r>
            <a:r>
              <a:rPr lang="fr-FR" dirty="0" smtClean="0"/>
              <a:t> diagnoses in </a:t>
            </a:r>
            <a:r>
              <a:rPr lang="fr-FR" dirty="0" err="1" smtClean="0"/>
              <a:t>clinical</a:t>
            </a:r>
            <a:r>
              <a:rPr lang="fr-FR" dirty="0" smtClean="0"/>
              <a:t> settings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err="1" smtClean="0"/>
              <a:t>Pragmatic</a:t>
            </a:r>
            <a:r>
              <a:rPr lang="fr-FR" dirty="0" smtClean="0"/>
              <a:t> </a:t>
            </a:r>
            <a:r>
              <a:rPr lang="fr-FR" dirty="0" err="1" smtClean="0"/>
              <a:t>definition</a:t>
            </a:r>
            <a:r>
              <a:rPr lang="fr-FR" dirty="0" smtClean="0"/>
              <a:t> by the EMCDDA </a:t>
            </a:r>
          </a:p>
          <a:p>
            <a:r>
              <a:rPr lang="fr-FR" b="1" dirty="0" err="1"/>
              <a:t>consumption</a:t>
            </a:r>
            <a:r>
              <a:rPr lang="fr-FR" b="1" dirty="0"/>
              <a:t> patterns “...</a:t>
            </a:r>
            <a:r>
              <a:rPr lang="fr-FR" b="1" dirty="0" err="1"/>
              <a:t>leading</a:t>
            </a:r>
            <a:r>
              <a:rPr lang="fr-FR" b="1" dirty="0"/>
              <a:t> to </a:t>
            </a:r>
            <a:r>
              <a:rPr lang="fr-FR" b="1" dirty="0" err="1"/>
              <a:t>negative</a:t>
            </a:r>
            <a:r>
              <a:rPr lang="fr-FR" b="1" dirty="0"/>
              <a:t> </a:t>
            </a:r>
            <a:r>
              <a:rPr lang="fr-FR" b="1" dirty="0" err="1"/>
              <a:t>consequences</a:t>
            </a:r>
            <a:r>
              <a:rPr lang="fr-FR" b="1" dirty="0"/>
              <a:t> on a social or </a:t>
            </a:r>
            <a:r>
              <a:rPr lang="fr-FR" b="1" dirty="0" err="1"/>
              <a:t>health</a:t>
            </a:r>
            <a:r>
              <a:rPr lang="fr-FR" b="1" dirty="0"/>
              <a:t> </a:t>
            </a:r>
            <a:r>
              <a:rPr lang="fr-FR" b="1" dirty="0" err="1"/>
              <a:t>level</a:t>
            </a:r>
            <a:r>
              <a:rPr lang="fr-FR" b="1" dirty="0"/>
              <a:t>, </a:t>
            </a:r>
            <a:r>
              <a:rPr lang="fr-FR" b="1" dirty="0" err="1"/>
              <a:t>both</a:t>
            </a:r>
            <a:r>
              <a:rPr lang="fr-FR" b="1" dirty="0"/>
              <a:t> for the </a:t>
            </a:r>
            <a:r>
              <a:rPr lang="fr-FR" b="1" dirty="0" err="1"/>
              <a:t>individual</a:t>
            </a:r>
            <a:r>
              <a:rPr lang="fr-FR" b="1" dirty="0"/>
              <a:t> user and for the </a:t>
            </a:r>
            <a:r>
              <a:rPr lang="fr-FR" b="1" dirty="0" err="1"/>
              <a:t>larger</a:t>
            </a:r>
            <a:r>
              <a:rPr lang="fr-FR" b="1" dirty="0"/>
              <a:t> </a:t>
            </a:r>
            <a:r>
              <a:rPr lang="fr-FR" b="1" dirty="0" err="1"/>
              <a:t>community</a:t>
            </a:r>
            <a:r>
              <a:rPr lang="fr-FR" b="1" dirty="0"/>
              <a:t>” (Beck &amp; Legleye, 2008, p. 31</a:t>
            </a:r>
            <a:r>
              <a:rPr lang="fr-FR" b="1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71948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Problematic</a:t>
            </a:r>
            <a:r>
              <a:rPr lang="fr-FR" dirty="0" smtClean="0"/>
              <a:t> cannabis use?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scholars suggest to simply measure frequency and quantity of use, as is often done in alcohol research (e.g. Newton et al., 2011; </a:t>
            </a:r>
            <a:r>
              <a:rPr lang="en-US" dirty="0" err="1" smtClean="0"/>
              <a:t>Rehm</a:t>
            </a:r>
            <a:r>
              <a:rPr lang="en-US" dirty="0" smtClean="0"/>
              <a:t> et al., 2013)</a:t>
            </a:r>
            <a:endParaRPr lang="fr-FR" dirty="0" smtClean="0"/>
          </a:p>
          <a:p>
            <a:endParaRPr lang="en-US" dirty="0" smtClean="0"/>
          </a:p>
          <a:p>
            <a:r>
              <a:rPr lang="en-US" dirty="0" smtClean="0"/>
              <a:t>Such </a:t>
            </a:r>
            <a:r>
              <a:rPr lang="en-US" dirty="0"/>
              <a:t>instruments are not specific enough and can lead to a high rate of false positive cases (cf. </a:t>
            </a:r>
            <a:r>
              <a:rPr lang="en-US" dirty="0" err="1"/>
              <a:t>Asbridge</a:t>
            </a:r>
            <a:r>
              <a:rPr lang="en-US" dirty="0"/>
              <a:t> et al., 2014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Though </a:t>
            </a:r>
            <a:r>
              <a:rPr lang="en-US" dirty="0"/>
              <a:t>this might be reasonable in </a:t>
            </a:r>
            <a:r>
              <a:rPr lang="en-US" dirty="0" smtClean="0"/>
              <a:t>clinical contexts, a </a:t>
            </a:r>
            <a:r>
              <a:rPr lang="en-US" dirty="0"/>
              <a:t>screening instrument </a:t>
            </a:r>
            <a:r>
              <a:rPr lang="en-US" dirty="0" smtClean="0"/>
              <a:t>for general population surveys needs </a:t>
            </a:r>
            <a:r>
              <a:rPr lang="en-US" dirty="0"/>
              <a:t>to show high </a:t>
            </a:r>
            <a:r>
              <a:rPr lang="en-US" dirty="0" smtClean="0"/>
              <a:t>specificity</a:t>
            </a:r>
          </a:p>
          <a:p>
            <a:pPr lvl="1"/>
            <a:r>
              <a:rPr lang="en-US" dirty="0" smtClean="0"/>
              <a:t>Measuring quantity with cannabis is very challenging !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873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Problematic</a:t>
            </a:r>
            <a:r>
              <a:rPr lang="fr-FR" dirty="0" smtClean="0"/>
              <a:t> cannabis use? 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 smtClean="0"/>
              <a:t>Structured</a:t>
            </a:r>
            <a:r>
              <a:rPr lang="fr-FR" dirty="0" smtClean="0"/>
              <a:t> diagnostic interviews?</a:t>
            </a:r>
          </a:p>
          <a:p>
            <a:r>
              <a:rPr lang="fr-FR" dirty="0" err="1" smtClean="0"/>
              <a:t>Too</a:t>
            </a:r>
            <a:r>
              <a:rPr lang="fr-FR" dirty="0" smtClean="0"/>
              <a:t> long for </a:t>
            </a:r>
            <a:r>
              <a:rPr lang="fr-FR" dirty="0" err="1" smtClean="0"/>
              <a:t>general</a:t>
            </a:r>
            <a:r>
              <a:rPr lang="fr-FR" dirty="0" smtClean="0"/>
              <a:t> population </a:t>
            </a:r>
            <a:r>
              <a:rPr lang="fr-FR" dirty="0" err="1" smtClean="0"/>
              <a:t>surveys</a:t>
            </a:r>
            <a:endParaRPr lang="fr-FR" dirty="0" smtClean="0"/>
          </a:p>
          <a:p>
            <a:r>
              <a:rPr lang="fr-FR" dirty="0" err="1" smtClean="0"/>
              <a:t>Threat</a:t>
            </a:r>
            <a:r>
              <a:rPr lang="fr-FR" dirty="0" smtClean="0"/>
              <a:t> of high non-</a:t>
            </a:r>
            <a:r>
              <a:rPr lang="fr-FR" dirty="0" err="1" smtClean="0"/>
              <a:t>response</a:t>
            </a:r>
            <a:r>
              <a:rPr lang="fr-FR" dirty="0" smtClean="0"/>
              <a:t> rates </a:t>
            </a:r>
          </a:p>
          <a:p>
            <a:pPr lvl="1"/>
            <a:r>
              <a:rPr lang="fr-FR" dirty="0" err="1" smtClean="0"/>
              <a:t>Litteracy</a:t>
            </a:r>
            <a:r>
              <a:rPr lang="fr-FR" dirty="0" smtClean="0"/>
              <a:t> </a:t>
            </a:r>
            <a:r>
              <a:rPr lang="fr-FR" dirty="0" err="1" smtClean="0"/>
              <a:t>problems</a:t>
            </a:r>
            <a:endParaRPr lang="fr-FR" dirty="0" smtClean="0"/>
          </a:p>
          <a:p>
            <a:pPr lvl="1"/>
            <a:r>
              <a:rPr lang="fr-FR" dirty="0" smtClean="0"/>
              <a:t>Rare </a:t>
            </a:r>
            <a:r>
              <a:rPr lang="fr-FR" dirty="0" err="1" smtClean="0"/>
              <a:t>outcomes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are </a:t>
            </a:r>
            <a:r>
              <a:rPr lang="fr-FR" dirty="0" err="1" smtClean="0"/>
              <a:t>irrelevant</a:t>
            </a:r>
            <a:r>
              <a:rPr lang="fr-FR" dirty="0" smtClean="0"/>
              <a:t> for </a:t>
            </a:r>
            <a:r>
              <a:rPr lang="fr-FR" dirty="0" err="1" smtClean="0"/>
              <a:t>most</a:t>
            </a:r>
            <a:r>
              <a:rPr lang="fr-FR" dirty="0" smtClean="0"/>
              <a:t> </a:t>
            </a:r>
            <a:r>
              <a:rPr lang="fr-FR" dirty="0" err="1" smtClean="0"/>
              <a:t>respondents</a:t>
            </a:r>
            <a:endParaRPr lang="fr-FR" dirty="0" smtClean="0"/>
          </a:p>
          <a:p>
            <a:r>
              <a:rPr lang="fr-FR" dirty="0" smtClean="0"/>
              <a:t>Focus on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clinical</a:t>
            </a:r>
            <a:r>
              <a:rPr lang="fr-FR" dirty="0" smtClean="0"/>
              <a:t> diagnoses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exclude</a:t>
            </a:r>
            <a:r>
              <a:rPr lang="fr-FR" dirty="0" smtClean="0"/>
              <a:t> at </a:t>
            </a:r>
            <a:r>
              <a:rPr lang="fr-FR" dirty="0" err="1" smtClean="0"/>
              <a:t>risk</a:t>
            </a:r>
            <a:r>
              <a:rPr lang="fr-FR" dirty="0" smtClean="0"/>
              <a:t> </a:t>
            </a:r>
            <a:r>
              <a:rPr lang="fr-FR" dirty="0" err="1" smtClean="0"/>
              <a:t>users</a:t>
            </a:r>
            <a:endParaRPr lang="fr-FR" dirty="0" smtClean="0"/>
          </a:p>
          <a:p>
            <a:pPr>
              <a:buFont typeface="Wingdings" panose="05000000000000000000" pitchFamily="2" charset="2"/>
              <a:buChar char="è"/>
            </a:pPr>
            <a:r>
              <a:rPr lang="fr-FR" dirty="0" err="1" smtClean="0">
                <a:sym typeface="Wingdings" panose="05000000000000000000" pitchFamily="2" charset="2"/>
              </a:rPr>
              <a:t>Broader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spectrum</a:t>
            </a:r>
            <a:r>
              <a:rPr lang="fr-FR" dirty="0" smtClean="0">
                <a:sym typeface="Wingdings" panose="05000000000000000000" pitchFamily="2" charset="2"/>
              </a:rPr>
              <a:t> of </a:t>
            </a:r>
            <a:r>
              <a:rPr lang="fr-FR" dirty="0" err="1" smtClean="0">
                <a:sym typeface="Wingdings" panose="05000000000000000000" pitchFamily="2" charset="2"/>
              </a:rPr>
              <a:t>problems</a:t>
            </a:r>
            <a:r>
              <a:rPr lang="fr-FR" dirty="0" smtClean="0">
                <a:sym typeface="Wingdings" panose="05000000000000000000" pitchFamily="2" charset="2"/>
              </a:rPr>
              <a:t> and patterns of use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Short instruments </a:t>
            </a:r>
          </a:p>
          <a:p>
            <a:pPr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Validations </a:t>
            </a:r>
            <a:r>
              <a:rPr lang="fr-FR" dirty="0" err="1" smtClean="0">
                <a:sym typeface="Wingdings" panose="05000000000000000000" pitchFamily="2" charset="2"/>
              </a:rPr>
              <a:t>needed</a:t>
            </a: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0357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Short instruments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err="1" smtClean="0"/>
              <a:t>review</a:t>
            </a:r>
            <a:r>
              <a:rPr lang="fr-FR" dirty="0" smtClean="0"/>
              <a:t> by Anna	</a:t>
            </a:r>
            <a:r>
              <a:rPr lang="fr-FR" dirty="0" err="1" smtClean="0"/>
              <a:t>heim</a:t>
            </a:r>
            <a:r>
              <a:rPr lang="fr-FR" dirty="0" smtClean="0"/>
              <a:t> and Legleye (2017): </a:t>
            </a:r>
          </a:p>
          <a:p>
            <a:pPr lvl="1"/>
            <a:r>
              <a:rPr lang="fr-FR" dirty="0" smtClean="0"/>
              <a:t>ASSIST: 7 items</a:t>
            </a:r>
          </a:p>
          <a:p>
            <a:pPr lvl="1"/>
            <a:r>
              <a:rPr lang="fr-FR" dirty="0" smtClean="0"/>
              <a:t>CUDIT: 10 items</a:t>
            </a:r>
          </a:p>
          <a:p>
            <a:pPr lvl="1"/>
            <a:r>
              <a:rPr lang="fr-FR" dirty="0" smtClean="0"/>
              <a:t>CPQ-A-S: 12 items</a:t>
            </a:r>
          </a:p>
          <a:p>
            <a:pPr lvl="1"/>
            <a:r>
              <a:rPr lang="fr-FR" dirty="0" smtClean="0"/>
              <a:t>CRAFFT: 6 items</a:t>
            </a:r>
          </a:p>
          <a:p>
            <a:pPr lvl="1"/>
            <a:r>
              <a:rPr lang="fr-FR" dirty="0" smtClean="0"/>
              <a:t>CUPIT: 16 items</a:t>
            </a:r>
          </a:p>
          <a:p>
            <a:pPr lvl="1"/>
            <a:r>
              <a:rPr lang="fr-FR" dirty="0" smtClean="0"/>
              <a:t>DAST-10: 10 items</a:t>
            </a:r>
          </a:p>
          <a:p>
            <a:pPr lvl="1"/>
            <a:r>
              <a:rPr lang="fr-FR" dirty="0" smtClean="0"/>
              <a:t>PUM: 8 items</a:t>
            </a:r>
          </a:p>
          <a:p>
            <a:pPr lvl="1"/>
            <a:r>
              <a:rPr lang="fr-FR" dirty="0" smtClean="0"/>
              <a:t>SIP-AD: 15 items</a:t>
            </a:r>
          </a:p>
          <a:p>
            <a:pPr marL="4572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34958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CAST: cannabis abuse screening test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 smtClean="0"/>
              <a:t>Designed</a:t>
            </a:r>
            <a:r>
              <a:rPr lang="fr-FR" dirty="0" smtClean="0"/>
              <a:t> by Legleye, Beck and Peretti-</a:t>
            </a:r>
            <a:r>
              <a:rPr lang="fr-FR" dirty="0" err="1" smtClean="0"/>
              <a:t>Watel</a:t>
            </a:r>
            <a:r>
              <a:rPr lang="fr-FR" dirty="0" smtClean="0"/>
              <a:t> in 2003</a:t>
            </a:r>
            <a:endParaRPr lang="fr-FR" dirty="0"/>
          </a:p>
          <a:p>
            <a:r>
              <a:rPr lang="fr-FR" dirty="0" err="1" smtClean="0"/>
              <a:t>Initially</a:t>
            </a:r>
            <a:r>
              <a:rPr lang="fr-FR" dirty="0" smtClean="0"/>
              <a:t> for </a:t>
            </a:r>
            <a:r>
              <a:rPr lang="fr-FR" dirty="0" err="1" smtClean="0"/>
              <a:t>describing</a:t>
            </a:r>
            <a:r>
              <a:rPr lang="fr-FR" dirty="0" smtClean="0"/>
              <a:t> cannabis patterns of use of adolescents </a:t>
            </a:r>
            <a:r>
              <a:rPr lang="fr-FR" dirty="0" err="1" smtClean="0"/>
              <a:t>during</a:t>
            </a:r>
            <a:r>
              <a:rPr lang="fr-FR" dirty="0" smtClean="0"/>
              <a:t> the </a:t>
            </a:r>
            <a:r>
              <a:rPr lang="fr-FR" dirty="0" err="1" smtClean="0"/>
              <a:t>entire</a:t>
            </a:r>
            <a:r>
              <a:rPr lang="fr-FR" dirty="0" smtClean="0"/>
              <a:t> </a:t>
            </a:r>
            <a:r>
              <a:rPr lang="fr-FR" dirty="0" err="1" smtClean="0"/>
              <a:t>lifespan</a:t>
            </a:r>
            <a:r>
              <a:rPr lang="fr-FR" dirty="0" smtClean="0"/>
              <a:t> </a:t>
            </a:r>
            <a:r>
              <a:rPr lang="fr-FR" dirty="0" err="1" smtClean="0"/>
              <a:t>then</a:t>
            </a:r>
            <a:r>
              <a:rPr lang="fr-FR" dirty="0" smtClean="0"/>
              <a:t> </a:t>
            </a:r>
            <a:r>
              <a:rPr lang="fr-FR" dirty="0" err="1" smtClean="0"/>
              <a:t>restricted</a:t>
            </a:r>
            <a:r>
              <a:rPr lang="fr-FR" dirty="0" smtClean="0"/>
              <a:t> to the last 12 </a:t>
            </a:r>
            <a:r>
              <a:rPr lang="fr-FR" dirty="0" err="1" smtClean="0"/>
              <a:t>months</a:t>
            </a:r>
            <a:endParaRPr lang="fr-FR" dirty="0" smtClean="0"/>
          </a:p>
          <a:p>
            <a:pPr lvl="1"/>
            <a:r>
              <a:rPr lang="fr-FR" dirty="0" err="1" smtClean="0"/>
              <a:t>Then</a:t>
            </a:r>
            <a:r>
              <a:rPr lang="fr-FR" dirty="0" smtClean="0"/>
              <a:t> </a:t>
            </a:r>
            <a:r>
              <a:rPr lang="fr-FR" dirty="0" err="1" smtClean="0"/>
              <a:t>assessment</a:t>
            </a:r>
            <a:r>
              <a:rPr lang="fr-FR" dirty="0" smtClean="0"/>
              <a:t> of screening </a:t>
            </a:r>
            <a:r>
              <a:rPr lang="fr-FR" dirty="0" err="1" smtClean="0"/>
              <a:t>properties</a:t>
            </a:r>
            <a:r>
              <a:rPr lang="fr-FR" dirty="0" smtClean="0"/>
              <a:t> </a:t>
            </a:r>
            <a:r>
              <a:rPr lang="fr-FR" dirty="0" err="1" smtClean="0"/>
              <a:t>against</a:t>
            </a:r>
            <a:r>
              <a:rPr lang="fr-FR" dirty="0" smtClean="0"/>
              <a:t> gold-standards</a:t>
            </a:r>
          </a:p>
          <a:p>
            <a:endParaRPr lang="en-US" dirty="0" smtClean="0"/>
          </a:p>
          <a:p>
            <a:r>
              <a:rPr lang="en-US" dirty="0" smtClean="0"/>
              <a:t>Five </a:t>
            </a:r>
            <a:r>
              <a:rPr lang="en-US" dirty="0"/>
              <a:t>ordered categories for </a:t>
            </a:r>
            <a:r>
              <a:rPr lang="en-US" dirty="0" smtClean="0"/>
              <a:t>answers</a:t>
            </a:r>
          </a:p>
          <a:p>
            <a:pPr lvl="1"/>
            <a:r>
              <a:rPr lang="en-US" dirty="0" smtClean="0"/>
              <a:t>(never</a:t>
            </a:r>
            <a:r>
              <a:rPr lang="en-US" dirty="0"/>
              <a:t>, rarely, from time to time, fairly often, very often</a:t>
            </a:r>
            <a:r>
              <a:rPr lang="en-US" dirty="0" smtClean="0"/>
              <a:t>)</a:t>
            </a:r>
          </a:p>
          <a:p>
            <a:r>
              <a:rPr lang="en-US" dirty="0" smtClean="0"/>
              <a:t>Score ranging between 0 and 24</a:t>
            </a:r>
          </a:p>
          <a:p>
            <a:endParaRPr lang="en-US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7481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CAST: cannabis abuse screening test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C1: Have </a:t>
            </a:r>
            <a:r>
              <a:rPr lang="en-GB" dirty="0"/>
              <a:t>you smoked cannabis before midday</a:t>
            </a:r>
            <a:r>
              <a:rPr lang="en-GB" dirty="0" smtClean="0"/>
              <a:t>?</a:t>
            </a:r>
          </a:p>
          <a:p>
            <a:r>
              <a:rPr lang="en-GB" dirty="0" smtClean="0"/>
              <a:t>C2: Have </a:t>
            </a:r>
            <a:r>
              <a:rPr lang="en-GB" dirty="0"/>
              <a:t>you smoked cannabis when you were alone</a:t>
            </a:r>
            <a:r>
              <a:rPr lang="en-GB" dirty="0" smtClean="0"/>
              <a:t>?</a:t>
            </a:r>
          </a:p>
          <a:p>
            <a:r>
              <a:rPr lang="en-GB" dirty="0" smtClean="0"/>
              <a:t>C3: </a:t>
            </a:r>
            <a:r>
              <a:rPr lang="en-GB" dirty="0"/>
              <a:t>Have you had memory problems when you smoked cannabis</a:t>
            </a:r>
            <a:r>
              <a:rPr lang="en-GB" dirty="0" smtClean="0"/>
              <a:t>?</a:t>
            </a:r>
          </a:p>
          <a:p>
            <a:pPr>
              <a:tabLst>
                <a:tab pos="803275" algn="l"/>
              </a:tabLst>
            </a:pPr>
            <a:r>
              <a:rPr lang="en-GB" dirty="0" smtClean="0"/>
              <a:t>C4: </a:t>
            </a:r>
            <a:r>
              <a:rPr lang="en-GB" dirty="0"/>
              <a:t>Have friends or family members told you that you should reduce </a:t>
            </a:r>
            <a:r>
              <a:rPr lang="en-GB" dirty="0" smtClean="0"/>
              <a:t>	or </a:t>
            </a:r>
            <a:r>
              <a:rPr lang="en-GB" dirty="0"/>
              <a:t>stop your cannabis consumption</a:t>
            </a:r>
            <a:r>
              <a:rPr lang="en-GB" dirty="0" smtClean="0"/>
              <a:t>?</a:t>
            </a:r>
          </a:p>
          <a:p>
            <a:pPr>
              <a:tabLst>
                <a:tab pos="803275" algn="l"/>
              </a:tabLst>
            </a:pPr>
            <a:r>
              <a:rPr lang="en-GB" dirty="0" smtClean="0"/>
              <a:t>C5: Have </a:t>
            </a:r>
            <a:r>
              <a:rPr lang="en-GB" dirty="0"/>
              <a:t>you tried to reduce or stop your cannabis use without </a:t>
            </a:r>
            <a:r>
              <a:rPr lang="en-GB" dirty="0" smtClean="0"/>
              <a:t>	succeeding?</a:t>
            </a:r>
          </a:p>
          <a:p>
            <a:pPr>
              <a:tabLst>
                <a:tab pos="803275" algn="l"/>
              </a:tabLst>
            </a:pPr>
            <a:r>
              <a:rPr lang="en-GB" dirty="0" smtClean="0"/>
              <a:t>C6: Have </a:t>
            </a:r>
            <a:r>
              <a:rPr lang="en-GB" dirty="0"/>
              <a:t>you had problems because of your cannabis use (argument, </a:t>
            </a:r>
            <a:r>
              <a:rPr lang="en-GB" dirty="0" smtClean="0"/>
              <a:t>	fight</a:t>
            </a:r>
            <a:r>
              <a:rPr lang="en-GB" dirty="0"/>
              <a:t>, accident, poor results at school, </a:t>
            </a:r>
            <a:r>
              <a:rPr lang="en-GB" dirty="0" smtClean="0"/>
              <a:t>at work, etc</a:t>
            </a:r>
            <a:r>
              <a:rPr lang="en-GB" dirty="0"/>
              <a:t>.)?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7642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Validations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Internal</a:t>
            </a:r>
            <a:r>
              <a:rPr lang="fr-FR" dirty="0" smtClean="0"/>
              <a:t> structure: </a:t>
            </a:r>
          </a:p>
          <a:p>
            <a:pPr lvl="1"/>
            <a:r>
              <a:rPr lang="fr-FR" dirty="0" smtClean="0"/>
              <a:t>One or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highly</a:t>
            </a:r>
            <a:r>
              <a:rPr lang="fr-FR" dirty="0" smtClean="0"/>
              <a:t> </a:t>
            </a:r>
            <a:r>
              <a:rPr lang="fr-FR" dirty="0" err="1" smtClean="0"/>
              <a:t>correlated</a:t>
            </a:r>
            <a:r>
              <a:rPr lang="fr-FR" dirty="0" smtClean="0"/>
              <a:t> </a:t>
            </a:r>
            <a:r>
              <a:rPr lang="fr-FR" dirty="0" err="1" smtClean="0"/>
              <a:t>factors</a:t>
            </a:r>
            <a:endParaRPr lang="fr-FR" dirty="0" smtClean="0"/>
          </a:p>
          <a:p>
            <a:pPr lvl="1"/>
            <a:r>
              <a:rPr lang="fr-FR" dirty="0" smtClean="0"/>
              <a:t>F1: C1-C2 ; F2: C3-C6</a:t>
            </a:r>
          </a:p>
          <a:p>
            <a:r>
              <a:rPr lang="fr-FR" dirty="0" smtClean="0"/>
              <a:t>In adolescents, </a:t>
            </a:r>
            <a:r>
              <a:rPr lang="fr-FR" dirty="0" err="1" smtClean="0"/>
              <a:t>students</a:t>
            </a:r>
            <a:r>
              <a:rPr lang="fr-FR" dirty="0" smtClean="0"/>
              <a:t> and </a:t>
            </a:r>
            <a:r>
              <a:rPr lang="fr-FR" dirty="0" err="1" smtClean="0"/>
              <a:t>adults</a:t>
            </a:r>
            <a:r>
              <a:rPr lang="fr-FR" dirty="0" smtClean="0"/>
              <a:t> in the </a:t>
            </a:r>
            <a:r>
              <a:rPr lang="fr-FR" dirty="0" err="1" smtClean="0"/>
              <a:t>general</a:t>
            </a:r>
            <a:r>
              <a:rPr lang="fr-FR" dirty="0" smtClean="0"/>
              <a:t> population</a:t>
            </a:r>
          </a:p>
          <a:p>
            <a:r>
              <a:rPr lang="fr-FR" dirty="0" smtClean="0"/>
              <a:t>In France, </a:t>
            </a:r>
            <a:r>
              <a:rPr lang="fr-FR" dirty="0" err="1" smtClean="0"/>
              <a:t>Italy</a:t>
            </a:r>
            <a:r>
              <a:rPr lang="fr-FR" dirty="0" smtClean="0"/>
              <a:t>, </a:t>
            </a:r>
            <a:r>
              <a:rPr lang="fr-FR" dirty="0" err="1" smtClean="0"/>
              <a:t>Hungary</a:t>
            </a:r>
            <a:r>
              <a:rPr lang="fr-FR" dirty="0" smtClean="0"/>
              <a:t>, Spain</a:t>
            </a:r>
          </a:p>
          <a:p>
            <a:r>
              <a:rPr lang="fr-FR" dirty="0" smtClean="0"/>
              <a:t>Against POSIT, DSM-IV abuse and </a:t>
            </a:r>
            <a:r>
              <a:rPr lang="fr-FR" dirty="0" err="1" smtClean="0"/>
              <a:t>dependence</a:t>
            </a:r>
            <a:r>
              <a:rPr lang="fr-FR" dirty="0" smtClean="0"/>
              <a:t>, DSM-IV </a:t>
            </a:r>
            <a:r>
              <a:rPr lang="fr-FR" dirty="0" err="1" smtClean="0"/>
              <a:t>empirical</a:t>
            </a:r>
            <a:r>
              <a:rPr lang="fr-FR" dirty="0" smtClean="0"/>
              <a:t> gold-standard via Latent class </a:t>
            </a:r>
            <a:r>
              <a:rPr lang="fr-FR" dirty="0" err="1" smtClean="0"/>
              <a:t>analysis</a:t>
            </a:r>
            <a:endParaRPr lang="fr-FR" dirty="0"/>
          </a:p>
          <a:p>
            <a:r>
              <a:rPr lang="fr-FR" dirty="0" smtClean="0"/>
              <a:t>Against DSM-5 in </a:t>
            </a:r>
            <a:r>
              <a:rPr lang="fr-FR" dirty="0" err="1" smtClean="0"/>
              <a:t>general</a:t>
            </a:r>
            <a:r>
              <a:rPr lang="fr-FR" dirty="0" smtClean="0"/>
              <a:t> population</a:t>
            </a:r>
          </a:p>
          <a:p>
            <a:r>
              <a:rPr lang="fr-FR" dirty="0" smtClean="0"/>
              <a:t>Against ADI-Light in </a:t>
            </a:r>
            <a:r>
              <a:rPr lang="fr-FR" dirty="0" err="1" smtClean="0"/>
              <a:t>clinical</a:t>
            </a:r>
            <a:r>
              <a:rPr lang="fr-FR" dirty="0" smtClean="0"/>
              <a:t> setting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98498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1796</Words>
  <Application>Microsoft Office PowerPoint</Application>
  <PresentationFormat>Grand écran</PresentationFormat>
  <Paragraphs>160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Thème Office</vt:lpstr>
      <vt:lpstr>Measuring problematic use in the general population</vt:lpstr>
      <vt:lpstr>The rationale for a broader definition of cannabis use than ICD or DSM diagnoses</vt:lpstr>
      <vt:lpstr>Problematic cannabis use? (1)</vt:lpstr>
      <vt:lpstr>Problematic cannabis use? (2)</vt:lpstr>
      <vt:lpstr>Problematic cannabis use? (3)</vt:lpstr>
      <vt:lpstr>Short instruments</vt:lpstr>
      <vt:lpstr>CAST: cannabis abuse screening test (1)</vt:lpstr>
      <vt:lpstr>CAST: cannabis abuse screening test (2)</vt:lpstr>
      <vt:lpstr>Validations</vt:lpstr>
      <vt:lpstr>Thresholds</vt:lpstr>
      <vt:lpstr>Comparing populations: age invariance</vt:lpstr>
      <vt:lpstr>Comparing populations: gender invariance</vt:lpstr>
      <vt:lpstr>Comparing populations: countries </vt:lpstr>
      <vt:lpstr>Similarity of ESPAD countries (2011):  multigroup PCA </vt:lpstr>
      <vt:lpstr>The CAST and the DSM: multiple factor analysis</vt:lpstr>
      <vt:lpstr>MFA: first factorial plan (partial axes)/ CAST detailed structure</vt:lpstr>
      <vt:lpstr>Trends in France (in past-years users)</vt:lpstr>
      <vt:lpstr>Synthesis (1)</vt:lpstr>
      <vt:lpstr>Synthesis (2)</vt:lpstr>
      <vt:lpstr>References (1)</vt:lpstr>
      <vt:lpstr>References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problematic use in the general population</dc:title>
  <dc:creator>Stéphane Legleye</dc:creator>
  <cp:lastModifiedBy>Stéphane Legleye</cp:lastModifiedBy>
  <cp:revision>24</cp:revision>
  <dcterms:created xsi:type="dcterms:W3CDTF">2017-10-23T16:15:41Z</dcterms:created>
  <dcterms:modified xsi:type="dcterms:W3CDTF">2017-10-24T07:55:47Z</dcterms:modified>
</cp:coreProperties>
</file>